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4"/>
  </p:notesMasterIdLst>
  <p:sldIdLst>
    <p:sldId id="286" r:id="rId2"/>
    <p:sldId id="288" r:id="rId3"/>
    <p:sldId id="298" r:id="rId4"/>
    <p:sldId id="290" r:id="rId5"/>
    <p:sldId id="318" r:id="rId6"/>
    <p:sldId id="319" r:id="rId7"/>
    <p:sldId id="329" r:id="rId8"/>
    <p:sldId id="332" r:id="rId9"/>
    <p:sldId id="330" r:id="rId10"/>
    <p:sldId id="334" r:id="rId11"/>
    <p:sldId id="333" r:id="rId12"/>
    <p:sldId id="343" r:id="rId13"/>
    <p:sldId id="328" r:id="rId14"/>
    <p:sldId id="348" r:id="rId15"/>
    <p:sldId id="350" r:id="rId16"/>
    <p:sldId id="352" r:id="rId17"/>
    <p:sldId id="353" r:id="rId18"/>
    <p:sldId id="354" r:id="rId19"/>
    <p:sldId id="355" r:id="rId20"/>
    <p:sldId id="357" r:id="rId21"/>
    <p:sldId id="358" r:id="rId22"/>
    <p:sldId id="360" r:id="rId23"/>
    <p:sldId id="361" r:id="rId24"/>
    <p:sldId id="362" r:id="rId25"/>
    <p:sldId id="363" r:id="rId26"/>
    <p:sldId id="359" r:id="rId27"/>
    <p:sldId id="365" r:id="rId28"/>
    <p:sldId id="356" r:id="rId29"/>
    <p:sldId id="331" r:id="rId30"/>
    <p:sldId id="339" r:id="rId31"/>
    <p:sldId id="346" r:id="rId32"/>
    <p:sldId id="345" r:id="rId33"/>
    <p:sldId id="342" r:id="rId34"/>
    <p:sldId id="349" r:id="rId35"/>
    <p:sldId id="344" r:id="rId36"/>
    <p:sldId id="335" r:id="rId37"/>
    <p:sldId id="336" r:id="rId38"/>
    <p:sldId id="338" r:id="rId39"/>
    <p:sldId id="320" r:id="rId40"/>
    <p:sldId id="321" r:id="rId41"/>
    <p:sldId id="340" r:id="rId42"/>
    <p:sldId id="341" r:id="rId43"/>
    <p:sldId id="366" r:id="rId44"/>
    <p:sldId id="371" r:id="rId45"/>
    <p:sldId id="372" r:id="rId46"/>
    <p:sldId id="373" r:id="rId47"/>
    <p:sldId id="322" r:id="rId48"/>
    <p:sldId id="367" r:id="rId49"/>
    <p:sldId id="364" r:id="rId50"/>
    <p:sldId id="370" r:id="rId51"/>
    <p:sldId id="323" r:id="rId52"/>
    <p:sldId id="374" r:id="rId53"/>
    <p:sldId id="375" r:id="rId54"/>
    <p:sldId id="377" r:id="rId55"/>
    <p:sldId id="378" r:id="rId56"/>
    <p:sldId id="368" r:id="rId57"/>
    <p:sldId id="380" r:id="rId58"/>
    <p:sldId id="326" r:id="rId59"/>
    <p:sldId id="327" r:id="rId60"/>
    <p:sldId id="369" r:id="rId61"/>
    <p:sldId id="379" r:id="rId62"/>
    <p:sldId id="316"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4"/>
    <p:restoredTop sz="94681"/>
  </p:normalViewPr>
  <p:slideViewPr>
    <p:cSldViewPr snapToGrid="0">
      <p:cViewPr varScale="1">
        <p:scale>
          <a:sx n="111" d="100"/>
          <a:sy n="111" d="100"/>
        </p:scale>
        <p:origin x="1536"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03961-7623-CE47-A874-BA04D962F2B0}" type="datetimeFigureOut">
              <a:rPr lang="en-US" smtClean="0"/>
              <a:t>9/30/2024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75FBB-F795-8348-80DC-D3559A2C5DB8}" type="slidenum">
              <a:rPr lang="en-US" smtClean="0"/>
              <a:t>‹#›</a:t>
            </a:fld>
            <a:endParaRPr lang="en-US"/>
          </a:p>
        </p:txBody>
      </p:sp>
    </p:spTree>
    <p:extLst>
      <p:ext uri="{BB962C8B-B14F-4D97-AF65-F5344CB8AC3E}">
        <p14:creationId xmlns:p14="http://schemas.microsoft.com/office/powerpoint/2010/main" val="2407111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wustl.edu/" TargetMode="External"/><Relationship Id="rId7" Type="http://schemas.openxmlformats.org/officeDocument/2006/relationships/hyperlink" Target="https://rgd.mcw.edu/"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zfin.org/" TargetMode="External"/><Relationship Id="rId5" Type="http://schemas.openxmlformats.org/officeDocument/2006/relationships/hyperlink" Target="https://www.ncbi.nlm.nih.gov/" TargetMode="External"/><Relationship Id="rId4" Type="http://schemas.openxmlformats.org/officeDocument/2006/relationships/hyperlink" Target="https://www.ebi.ac.uk/"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ciencedirect.com/topics/biochemistry-genetics-and-molecular-biology/dna-methyl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sciencedirect.com/topics/biochemistry-genetics-and-molecular-biology/heterochromati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ge.stemcell.sanger.ac.uk/"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i.org/10.1093/bioinformatics/btv308"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ge.stemcell.sanger.ac.uk/"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i.org/10.1093/bioinformatics/btv308"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 when designing a CRISPR project is typically a decision about which gene to target, and which host or genome to use in the study. In this section we will look at reference genomes, where to find them and the content of these databases, </a:t>
            </a:r>
            <a:r>
              <a:rPr lang="en-US" strike="sngStrike"/>
              <a:t>with a particular focus on gene structures. </a:t>
            </a:r>
          </a:p>
          <a:p>
            <a:endParaRPr lang="en-US"/>
          </a:p>
          <a:p>
            <a:r>
              <a:rPr lang="en-US"/>
              <a:t>By a show of hands, how many people have a preferred organism/genome that they are working on? And how many people are interested in human or mouse genomes?</a:t>
            </a:r>
          </a:p>
          <a:p>
            <a:endParaRPr lang="en-US"/>
          </a:p>
          <a:p>
            <a:r>
              <a:rPr lang="en-US"/>
              <a:t>As we will see later, all gene editing resources are dependent on reference genome assemblies, therefore it is crucial to understand how to navigate data found in reference genomes in order to properly design your experiment. </a:t>
            </a:r>
          </a:p>
        </p:txBody>
      </p:sp>
      <p:sp>
        <p:nvSpPr>
          <p:cNvPr id="4" name="Slide Number Placeholder 3"/>
          <p:cNvSpPr>
            <a:spLocks noGrp="1"/>
          </p:cNvSpPr>
          <p:nvPr>
            <p:ph type="sldNum" sz="quarter" idx="5"/>
          </p:nvPr>
        </p:nvSpPr>
        <p:spPr/>
        <p:txBody>
          <a:bodyPr/>
          <a:lstStyle/>
          <a:p>
            <a:fld id="{2EF75FBB-F795-8348-80DC-D3559A2C5DB8}" type="slidenum">
              <a:rPr lang="en-US" smtClean="0"/>
              <a:t>3</a:t>
            </a:fld>
            <a:endParaRPr lang="en-US"/>
          </a:p>
        </p:txBody>
      </p:sp>
    </p:spTree>
    <p:extLst>
      <p:ext uri="{BB962C8B-B14F-4D97-AF65-F5344CB8AC3E}">
        <p14:creationId xmlns:p14="http://schemas.microsoft.com/office/powerpoint/2010/main" val="2124230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51CF-ED4D-55F2-FD7D-5AB894AB2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CA795-08E2-1E30-1B99-6247DF84D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C5FAC-1B46-9263-1885-2119D1852D8E}"/>
              </a:ext>
            </a:extLst>
          </p:cNvPr>
          <p:cNvSpPr>
            <a:spLocks noGrp="1"/>
          </p:cNvSpPr>
          <p:nvPr>
            <p:ph type="body" idx="1"/>
          </p:nvPr>
        </p:nvSpPr>
        <p:spPr/>
        <p:txBody>
          <a:bodyPr/>
          <a:lstStyle/>
          <a:p>
            <a:br>
              <a:rPr lang="en-GB"/>
            </a:br>
            <a:endParaRPr lang="en-US"/>
          </a:p>
        </p:txBody>
      </p:sp>
      <p:sp>
        <p:nvSpPr>
          <p:cNvPr id="4" name="Slide Number Placeholder 3">
            <a:extLst>
              <a:ext uri="{FF2B5EF4-FFF2-40B4-BE49-F238E27FC236}">
                <a16:creationId xmlns:a16="http://schemas.microsoft.com/office/drawing/2014/main" id="{8FC05A7C-7077-83DC-685C-50AE11A756E9}"/>
              </a:ext>
            </a:extLst>
          </p:cNvPr>
          <p:cNvSpPr>
            <a:spLocks noGrp="1"/>
          </p:cNvSpPr>
          <p:nvPr>
            <p:ph type="sldNum" sz="quarter" idx="5"/>
          </p:nvPr>
        </p:nvSpPr>
        <p:spPr/>
        <p:txBody>
          <a:bodyPr/>
          <a:lstStyle/>
          <a:p>
            <a:fld id="{2EF75FBB-F795-8348-80DC-D3559A2C5DB8}" type="slidenum">
              <a:rPr lang="en-US" smtClean="0"/>
              <a:t>12</a:t>
            </a:fld>
            <a:endParaRPr lang="en-US"/>
          </a:p>
        </p:txBody>
      </p:sp>
    </p:spTree>
    <p:extLst>
      <p:ext uri="{BB962C8B-B14F-4D97-AF65-F5344CB8AC3E}">
        <p14:creationId xmlns:p14="http://schemas.microsoft.com/office/powerpoint/2010/main" val="353038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BEF7E-C5A0-1098-3DC1-E851F1131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0917F-EF53-03D1-88F6-D1DD89B5A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B9F8E-C636-463E-A73B-358654CF1D40}"/>
              </a:ext>
            </a:extLst>
          </p:cNvPr>
          <p:cNvSpPr>
            <a:spLocks noGrp="1"/>
          </p:cNvSpPr>
          <p:nvPr>
            <p:ph type="body" idx="1"/>
          </p:nvPr>
        </p:nvSpPr>
        <p:spPr/>
        <p:txBody>
          <a:bodyPr/>
          <a:lstStyle/>
          <a:p>
            <a:br>
              <a:rPr lang="en-GB"/>
            </a:br>
            <a:endParaRPr lang="en-US"/>
          </a:p>
        </p:txBody>
      </p:sp>
      <p:sp>
        <p:nvSpPr>
          <p:cNvPr id="4" name="Slide Number Placeholder 3">
            <a:extLst>
              <a:ext uri="{FF2B5EF4-FFF2-40B4-BE49-F238E27FC236}">
                <a16:creationId xmlns:a16="http://schemas.microsoft.com/office/drawing/2014/main" id="{FEA92625-8CD7-34C0-3D37-A4DDC9873131}"/>
              </a:ext>
            </a:extLst>
          </p:cNvPr>
          <p:cNvSpPr>
            <a:spLocks noGrp="1"/>
          </p:cNvSpPr>
          <p:nvPr>
            <p:ph type="sldNum" sz="quarter" idx="5"/>
          </p:nvPr>
        </p:nvSpPr>
        <p:spPr/>
        <p:txBody>
          <a:bodyPr/>
          <a:lstStyle/>
          <a:p>
            <a:fld id="{2EF75FBB-F795-8348-80DC-D3559A2C5DB8}" type="slidenum">
              <a:rPr lang="en-US" smtClean="0"/>
              <a:t>13</a:t>
            </a:fld>
            <a:endParaRPr lang="en-US"/>
          </a:p>
        </p:txBody>
      </p:sp>
    </p:spTree>
    <p:extLst>
      <p:ext uri="{BB962C8B-B14F-4D97-AF65-F5344CB8AC3E}">
        <p14:creationId xmlns:p14="http://schemas.microsoft.com/office/powerpoint/2010/main" val="2670951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F82D9-E73B-7CE7-CA3F-C5BDEB631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6D554-08CE-D768-4282-DAF46AC795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4C732-C6CA-7B2F-C126-18B4B2F92BA5}"/>
              </a:ext>
            </a:extLst>
          </p:cNvPr>
          <p:cNvSpPr>
            <a:spLocks noGrp="1"/>
          </p:cNvSpPr>
          <p:nvPr>
            <p:ph type="body" idx="1"/>
          </p:nvPr>
        </p:nvSpPr>
        <p:spPr/>
        <p:txBody>
          <a:bodyPr/>
          <a:lstStyle/>
          <a:p>
            <a:r>
              <a:rPr lang="en-US"/>
              <a:t>Pg 66 of notes</a:t>
            </a:r>
          </a:p>
        </p:txBody>
      </p:sp>
      <p:sp>
        <p:nvSpPr>
          <p:cNvPr id="4" name="Slide Number Placeholder 3">
            <a:extLst>
              <a:ext uri="{FF2B5EF4-FFF2-40B4-BE49-F238E27FC236}">
                <a16:creationId xmlns:a16="http://schemas.microsoft.com/office/drawing/2014/main" id="{D5BEF08E-2612-7423-B3C7-96CD8C4E4D6E}"/>
              </a:ext>
            </a:extLst>
          </p:cNvPr>
          <p:cNvSpPr>
            <a:spLocks noGrp="1"/>
          </p:cNvSpPr>
          <p:nvPr>
            <p:ph type="sldNum" sz="quarter" idx="5"/>
          </p:nvPr>
        </p:nvSpPr>
        <p:spPr/>
        <p:txBody>
          <a:bodyPr/>
          <a:lstStyle/>
          <a:p>
            <a:fld id="{2EF75FBB-F795-8348-80DC-D3559A2C5DB8}" type="slidenum">
              <a:rPr lang="en-US" smtClean="0"/>
              <a:t>14</a:t>
            </a:fld>
            <a:endParaRPr lang="en-US"/>
          </a:p>
        </p:txBody>
      </p:sp>
    </p:spTree>
    <p:extLst>
      <p:ext uri="{BB962C8B-B14F-4D97-AF65-F5344CB8AC3E}">
        <p14:creationId xmlns:p14="http://schemas.microsoft.com/office/powerpoint/2010/main" val="420201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Helvetica" pitchFamily="2" charset="0"/>
              </a:rPr>
              <a:t>provides tools for viewing and </a:t>
            </a:r>
            <a:r>
              <a:rPr lang="en-GB" err="1">
                <a:effectLst/>
                <a:latin typeface="Helvetica" pitchFamily="2" charset="0"/>
              </a:rPr>
              <a:t>analyzing</a:t>
            </a:r>
            <a:r>
              <a:rPr lang="en-GB">
                <a:effectLst/>
                <a:latin typeface="Helvetica" pitchFamily="2" charset="0"/>
              </a:rPr>
              <a:t> genomic data</a:t>
            </a:r>
          </a:p>
          <a:p>
            <a:r>
              <a:rPr lang="en-GB">
                <a:effectLst/>
                <a:latin typeface="Helvetica" pitchFamily="2" charset="0"/>
              </a:rPr>
              <a:t>• includes annotation of regulatory, transcriptional and variant data</a:t>
            </a:r>
          </a:p>
          <a:p>
            <a:r>
              <a:rPr lang="en-GB">
                <a:effectLst/>
                <a:latin typeface="Helvetica" pitchFamily="2" charset="0"/>
              </a:rPr>
              <a:t>-Annotations can be added or removed and appear as tracks aligned to DNA sequence.</a:t>
            </a:r>
          </a:p>
          <a:p>
            <a:endParaRPr lang="en-US"/>
          </a:p>
          <a:p>
            <a:r>
              <a:rPr lang="en-US"/>
              <a:t>Let’s have a quick look at how to use these browsers work.</a:t>
            </a:r>
          </a:p>
        </p:txBody>
      </p:sp>
      <p:sp>
        <p:nvSpPr>
          <p:cNvPr id="4" name="Slide Number Placeholder 3"/>
          <p:cNvSpPr>
            <a:spLocks noGrp="1"/>
          </p:cNvSpPr>
          <p:nvPr>
            <p:ph type="sldNum" sz="quarter" idx="5"/>
          </p:nvPr>
        </p:nvSpPr>
        <p:spPr/>
        <p:txBody>
          <a:bodyPr/>
          <a:lstStyle/>
          <a:p>
            <a:fld id="{2EF75FBB-F795-8348-80DC-D3559A2C5DB8}" type="slidenum">
              <a:rPr lang="en-US" smtClean="0"/>
              <a:t>15</a:t>
            </a:fld>
            <a:endParaRPr lang="en-US"/>
          </a:p>
        </p:txBody>
      </p:sp>
    </p:spTree>
    <p:extLst>
      <p:ext uri="{BB962C8B-B14F-4D97-AF65-F5344CB8AC3E}">
        <p14:creationId xmlns:p14="http://schemas.microsoft.com/office/powerpoint/2010/main" val="2300974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0B56-0246-871A-330A-E58D5B160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80547-398C-F938-DAAC-BC48A27D1F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433D3-925B-B8B4-BE30-3AE4891129A7}"/>
              </a:ext>
            </a:extLst>
          </p:cNvPr>
          <p:cNvSpPr>
            <a:spLocks noGrp="1"/>
          </p:cNvSpPr>
          <p:nvPr>
            <p:ph type="body" idx="1"/>
          </p:nvPr>
        </p:nvSpPr>
        <p:spPr/>
        <p:txBody>
          <a:bodyPr/>
          <a:lstStyle/>
          <a:p>
            <a:r>
              <a:rPr lang="en-US"/>
              <a:t>Filter the data to view mouse genes.</a:t>
            </a:r>
          </a:p>
        </p:txBody>
      </p:sp>
      <p:sp>
        <p:nvSpPr>
          <p:cNvPr id="4" name="Slide Number Placeholder 3">
            <a:extLst>
              <a:ext uri="{FF2B5EF4-FFF2-40B4-BE49-F238E27FC236}">
                <a16:creationId xmlns:a16="http://schemas.microsoft.com/office/drawing/2014/main" id="{B61D3103-371F-1F87-1CDB-FDFCB2AEA994}"/>
              </a:ext>
            </a:extLst>
          </p:cNvPr>
          <p:cNvSpPr>
            <a:spLocks noGrp="1"/>
          </p:cNvSpPr>
          <p:nvPr>
            <p:ph type="sldNum" sz="quarter" idx="5"/>
          </p:nvPr>
        </p:nvSpPr>
        <p:spPr/>
        <p:txBody>
          <a:bodyPr/>
          <a:lstStyle/>
          <a:p>
            <a:fld id="{2EF75FBB-F795-8348-80DC-D3559A2C5DB8}" type="slidenum">
              <a:rPr lang="en-US" smtClean="0"/>
              <a:t>16</a:t>
            </a:fld>
            <a:endParaRPr lang="en-US"/>
          </a:p>
        </p:txBody>
      </p:sp>
    </p:spTree>
    <p:extLst>
      <p:ext uri="{BB962C8B-B14F-4D97-AF65-F5344CB8AC3E}">
        <p14:creationId xmlns:p14="http://schemas.microsoft.com/office/powerpoint/2010/main" val="15847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57DD0-DEC3-3C95-6468-016F277CB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61381-971B-F553-15D0-EF31B73CB8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3CF63-B561-6C92-40BB-892A09A4D183}"/>
              </a:ext>
            </a:extLst>
          </p:cNvPr>
          <p:cNvSpPr>
            <a:spLocks noGrp="1"/>
          </p:cNvSpPr>
          <p:nvPr>
            <p:ph type="body" idx="1"/>
          </p:nvPr>
        </p:nvSpPr>
        <p:spPr/>
        <p:txBody>
          <a:bodyPr/>
          <a:lstStyle/>
          <a:p>
            <a:r>
              <a:rPr lang="en-GB" sz="1800">
                <a:effectLst/>
                <a:latin typeface="Calibri" panose="020F0502020204030204" pitchFamily="34" charset="0"/>
                <a:ea typeface="MS Mincho" panose="02020609040205080304" pitchFamily="49" charset="-128"/>
                <a:cs typeface="Arial" panose="020B0604020202020204" pitchFamily="34" charset="0"/>
              </a:rPr>
              <a:t>At the top of the page, a summary of the gene information is shown at the top of the page, including related identifiers in other databases</a:t>
            </a:r>
            <a:r>
              <a:rPr lang="en-GB">
                <a:effectLst/>
              </a:rPr>
              <a:t> </a:t>
            </a:r>
            <a:endParaRPr lang="en-US"/>
          </a:p>
        </p:txBody>
      </p:sp>
      <p:sp>
        <p:nvSpPr>
          <p:cNvPr id="4" name="Slide Number Placeholder 3">
            <a:extLst>
              <a:ext uri="{FF2B5EF4-FFF2-40B4-BE49-F238E27FC236}">
                <a16:creationId xmlns:a16="http://schemas.microsoft.com/office/drawing/2014/main" id="{CE498E39-283B-1188-3B30-F9940DA97099}"/>
              </a:ext>
            </a:extLst>
          </p:cNvPr>
          <p:cNvSpPr>
            <a:spLocks noGrp="1"/>
          </p:cNvSpPr>
          <p:nvPr>
            <p:ph type="sldNum" sz="quarter" idx="5"/>
          </p:nvPr>
        </p:nvSpPr>
        <p:spPr/>
        <p:txBody>
          <a:bodyPr/>
          <a:lstStyle/>
          <a:p>
            <a:fld id="{2EF75FBB-F795-8348-80DC-D3559A2C5DB8}" type="slidenum">
              <a:rPr lang="en-US" smtClean="0"/>
              <a:t>17</a:t>
            </a:fld>
            <a:endParaRPr lang="en-US"/>
          </a:p>
        </p:txBody>
      </p:sp>
    </p:spTree>
    <p:extLst>
      <p:ext uri="{BB962C8B-B14F-4D97-AF65-F5344CB8AC3E}">
        <p14:creationId xmlns:p14="http://schemas.microsoft.com/office/powerpoint/2010/main" val="4016245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2C36E-3D6A-DC7C-7E78-F6E2F5A4D9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A3B00-32A5-A613-4B30-D202EE3BA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399FFE-66F3-E661-63E2-09CA3EC5FA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CAFE2F-B0AB-EA74-C582-FF6ED4B9F6A0}"/>
              </a:ext>
            </a:extLst>
          </p:cNvPr>
          <p:cNvSpPr>
            <a:spLocks noGrp="1"/>
          </p:cNvSpPr>
          <p:nvPr>
            <p:ph type="sldNum" sz="quarter" idx="5"/>
          </p:nvPr>
        </p:nvSpPr>
        <p:spPr/>
        <p:txBody>
          <a:bodyPr/>
          <a:lstStyle/>
          <a:p>
            <a:fld id="{2EF75FBB-F795-8348-80DC-D3559A2C5DB8}" type="slidenum">
              <a:rPr lang="en-US" smtClean="0"/>
              <a:t>18</a:t>
            </a:fld>
            <a:endParaRPr lang="en-US"/>
          </a:p>
        </p:txBody>
      </p:sp>
    </p:spTree>
    <p:extLst>
      <p:ext uri="{BB962C8B-B14F-4D97-AF65-F5344CB8AC3E}">
        <p14:creationId xmlns:p14="http://schemas.microsoft.com/office/powerpoint/2010/main" val="1832477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6725-55A9-9190-F770-39FDCEB04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F1DE7-67E2-8069-12CD-986999494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0C9E9-1EAF-0566-6E30-3F25357C53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A5241D-434A-8600-77CD-456DC860AD38}"/>
              </a:ext>
            </a:extLst>
          </p:cNvPr>
          <p:cNvSpPr>
            <a:spLocks noGrp="1"/>
          </p:cNvSpPr>
          <p:nvPr>
            <p:ph type="sldNum" sz="quarter" idx="5"/>
          </p:nvPr>
        </p:nvSpPr>
        <p:spPr/>
        <p:txBody>
          <a:bodyPr/>
          <a:lstStyle/>
          <a:p>
            <a:fld id="{2EF75FBB-F795-8348-80DC-D3559A2C5DB8}" type="slidenum">
              <a:rPr lang="en-US" smtClean="0"/>
              <a:t>19</a:t>
            </a:fld>
            <a:endParaRPr lang="en-US"/>
          </a:p>
        </p:txBody>
      </p:sp>
    </p:spTree>
    <p:extLst>
      <p:ext uri="{BB962C8B-B14F-4D97-AF65-F5344CB8AC3E}">
        <p14:creationId xmlns:p14="http://schemas.microsoft.com/office/powerpoint/2010/main" val="1726851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D2AE0-3AD5-0778-497D-AD502CF71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012F9-EA3A-5D00-9E8B-9F295625A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C1A26-9A85-C582-B451-146335CA0E28}"/>
              </a:ext>
            </a:extLst>
          </p:cNvPr>
          <p:cNvSpPr>
            <a:spLocks noGrp="1"/>
          </p:cNvSpPr>
          <p:nvPr>
            <p:ph type="body" idx="1"/>
          </p:nvPr>
        </p:nvSpPr>
        <p:spPr/>
        <p:txBody>
          <a:bodyPr/>
          <a:lstStyle/>
          <a:p>
            <a:r>
              <a:rPr lang="en-US"/>
              <a:t>Just above the graphical display, select ”Region in detail”. This interactive view allows you to scroll, zoom.</a:t>
            </a:r>
          </a:p>
          <a:p>
            <a:endParaRPr lang="en-US"/>
          </a:p>
          <a:p>
            <a:r>
              <a:rPr lang="en-US"/>
              <a:t>In circumstances that we will discuss later; the basic gene set is required. We need to add this track manually. </a:t>
            </a:r>
          </a:p>
        </p:txBody>
      </p:sp>
      <p:sp>
        <p:nvSpPr>
          <p:cNvPr id="4" name="Slide Number Placeholder 3">
            <a:extLst>
              <a:ext uri="{FF2B5EF4-FFF2-40B4-BE49-F238E27FC236}">
                <a16:creationId xmlns:a16="http://schemas.microsoft.com/office/drawing/2014/main" id="{33CF3F72-F50F-8F23-A949-A05C7E4773E5}"/>
              </a:ext>
            </a:extLst>
          </p:cNvPr>
          <p:cNvSpPr>
            <a:spLocks noGrp="1"/>
          </p:cNvSpPr>
          <p:nvPr>
            <p:ph type="sldNum" sz="quarter" idx="5"/>
          </p:nvPr>
        </p:nvSpPr>
        <p:spPr/>
        <p:txBody>
          <a:bodyPr/>
          <a:lstStyle/>
          <a:p>
            <a:fld id="{2EF75FBB-F795-8348-80DC-D3559A2C5DB8}" type="slidenum">
              <a:rPr lang="en-US" smtClean="0"/>
              <a:t>20</a:t>
            </a:fld>
            <a:endParaRPr lang="en-US"/>
          </a:p>
        </p:txBody>
      </p:sp>
    </p:spTree>
    <p:extLst>
      <p:ext uri="{BB962C8B-B14F-4D97-AF65-F5344CB8AC3E}">
        <p14:creationId xmlns:p14="http://schemas.microsoft.com/office/powerpoint/2010/main" val="4224855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E057-FD1F-819F-3CBA-BDF07817A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C976C-54F6-5D48-AD41-7FF27E7DF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3E0C4-6F74-AD7A-5AF6-068F3543F67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EDA040-0840-A397-3FC9-905D00505D0C}"/>
              </a:ext>
            </a:extLst>
          </p:cNvPr>
          <p:cNvSpPr>
            <a:spLocks noGrp="1"/>
          </p:cNvSpPr>
          <p:nvPr>
            <p:ph type="sldNum" sz="quarter" idx="5"/>
          </p:nvPr>
        </p:nvSpPr>
        <p:spPr/>
        <p:txBody>
          <a:bodyPr/>
          <a:lstStyle/>
          <a:p>
            <a:fld id="{2EF75FBB-F795-8348-80DC-D3559A2C5DB8}" type="slidenum">
              <a:rPr lang="en-US" smtClean="0"/>
              <a:t>21</a:t>
            </a:fld>
            <a:endParaRPr lang="en-US"/>
          </a:p>
        </p:txBody>
      </p:sp>
    </p:spTree>
    <p:extLst>
      <p:ext uri="{BB962C8B-B14F-4D97-AF65-F5344CB8AC3E}">
        <p14:creationId xmlns:p14="http://schemas.microsoft.com/office/powerpoint/2010/main" val="354307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major repositories for genome sequences is produced and maintained by the Genome Reference Consortium. </a:t>
            </a:r>
          </a:p>
          <a:p>
            <a:r>
              <a:rPr lang="en-US" err="1"/>
              <a:t>Wellcome</a:t>
            </a:r>
            <a:r>
              <a:rPr lang="en-US"/>
              <a:t> Sanger Institute, </a:t>
            </a:r>
            <a:r>
              <a:rPr lang="en-GB" u="none" strike="noStrike">
                <a:effectLst/>
                <a:hlinkClick r:id="rId3"/>
              </a:rPr>
              <a:t>The McDonnell Genome Institute at Washington University</a:t>
            </a:r>
            <a:r>
              <a:rPr lang="en-GB" u="none" strike="noStrike">
                <a:effectLst/>
              </a:rPr>
              <a:t>, </a:t>
            </a:r>
            <a:r>
              <a:rPr lang="en-GB" u="none" strike="noStrike">
                <a:effectLst/>
                <a:hlinkClick r:id="rId4"/>
              </a:rPr>
              <a:t>The European Bioinformatics Institute</a:t>
            </a:r>
            <a:r>
              <a:rPr lang="en-GB" u="none" strike="noStrike">
                <a:effectLst/>
              </a:rPr>
              <a:t>, </a:t>
            </a:r>
            <a:r>
              <a:rPr lang="en-GB" u="none" strike="noStrike">
                <a:effectLst/>
                <a:hlinkClick r:id="rId5"/>
              </a:rPr>
              <a:t>The National Center for Biotechnology Information</a:t>
            </a:r>
            <a:r>
              <a:rPr lang="en-GB" u="none" strike="noStrike">
                <a:effectLst/>
              </a:rPr>
              <a:t>, </a:t>
            </a:r>
            <a:r>
              <a:rPr lang="en-GB" u="none" strike="noStrike">
                <a:effectLst/>
                <a:hlinkClick r:id="rId6"/>
              </a:rPr>
              <a:t>The Zebrafish Model Organism Database</a:t>
            </a:r>
            <a:r>
              <a:rPr lang="en-GB" u="none" strike="noStrike">
                <a:effectLst/>
              </a:rPr>
              <a:t> and </a:t>
            </a:r>
            <a:r>
              <a:rPr lang="en-GB" u="none" strike="noStrike">
                <a:effectLst/>
                <a:hlinkClick r:id="rId7"/>
              </a:rPr>
              <a:t>Rat Genome Database</a:t>
            </a:r>
            <a:endParaRPr lang="en-US"/>
          </a:p>
        </p:txBody>
      </p:sp>
      <p:sp>
        <p:nvSpPr>
          <p:cNvPr id="4" name="Slide Number Placeholder 3"/>
          <p:cNvSpPr>
            <a:spLocks noGrp="1"/>
          </p:cNvSpPr>
          <p:nvPr>
            <p:ph type="sldNum" sz="quarter" idx="5"/>
          </p:nvPr>
        </p:nvSpPr>
        <p:spPr/>
        <p:txBody>
          <a:bodyPr/>
          <a:lstStyle/>
          <a:p>
            <a:fld id="{2EF75FBB-F795-8348-80DC-D3559A2C5DB8}" type="slidenum">
              <a:rPr lang="en-US" smtClean="0"/>
              <a:t>4</a:t>
            </a:fld>
            <a:endParaRPr lang="en-US"/>
          </a:p>
        </p:txBody>
      </p:sp>
    </p:spTree>
    <p:extLst>
      <p:ext uri="{BB962C8B-B14F-4D97-AF65-F5344CB8AC3E}">
        <p14:creationId xmlns:p14="http://schemas.microsoft.com/office/powerpoint/2010/main" val="2507099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965C-732E-D606-E3E0-5CAC0DCB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A7ED4-1DAD-CA78-052B-4464CA009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82C8C4-386B-2DBA-A51F-455C48D4005B}"/>
              </a:ext>
            </a:extLst>
          </p:cNvPr>
          <p:cNvSpPr>
            <a:spLocks noGrp="1"/>
          </p:cNvSpPr>
          <p:nvPr>
            <p:ph type="body" idx="1"/>
          </p:nvPr>
        </p:nvSpPr>
        <p:spPr/>
        <p:txBody>
          <a:bodyPr/>
          <a:lstStyle/>
          <a:p>
            <a:r>
              <a:rPr lang="en-US"/>
              <a:t>Click on a transcript, then transcript ID number to open a page with detailed information about that transcript. </a:t>
            </a:r>
          </a:p>
        </p:txBody>
      </p:sp>
      <p:sp>
        <p:nvSpPr>
          <p:cNvPr id="4" name="Slide Number Placeholder 3">
            <a:extLst>
              <a:ext uri="{FF2B5EF4-FFF2-40B4-BE49-F238E27FC236}">
                <a16:creationId xmlns:a16="http://schemas.microsoft.com/office/drawing/2014/main" id="{EE842A4B-50FD-4BCF-43EB-BB94CBFC5C65}"/>
              </a:ext>
            </a:extLst>
          </p:cNvPr>
          <p:cNvSpPr>
            <a:spLocks noGrp="1"/>
          </p:cNvSpPr>
          <p:nvPr>
            <p:ph type="sldNum" sz="quarter" idx="5"/>
          </p:nvPr>
        </p:nvSpPr>
        <p:spPr/>
        <p:txBody>
          <a:bodyPr/>
          <a:lstStyle/>
          <a:p>
            <a:fld id="{2EF75FBB-F795-8348-80DC-D3559A2C5DB8}" type="slidenum">
              <a:rPr lang="en-US" smtClean="0"/>
              <a:t>22</a:t>
            </a:fld>
            <a:endParaRPr lang="en-US"/>
          </a:p>
        </p:txBody>
      </p:sp>
    </p:spTree>
    <p:extLst>
      <p:ext uri="{BB962C8B-B14F-4D97-AF65-F5344CB8AC3E}">
        <p14:creationId xmlns:p14="http://schemas.microsoft.com/office/powerpoint/2010/main" val="183243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9F8FE-C187-DF72-B935-F0F3DE755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E8B64C-EEFE-F526-A863-E4C8FD3436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1AA3C-C69B-09FD-30C7-333D0AB323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6FCCBD-0FA3-A0E3-F006-B5DFDF6741AE}"/>
              </a:ext>
            </a:extLst>
          </p:cNvPr>
          <p:cNvSpPr>
            <a:spLocks noGrp="1"/>
          </p:cNvSpPr>
          <p:nvPr>
            <p:ph type="sldNum" sz="quarter" idx="5"/>
          </p:nvPr>
        </p:nvSpPr>
        <p:spPr/>
        <p:txBody>
          <a:bodyPr/>
          <a:lstStyle/>
          <a:p>
            <a:fld id="{2EF75FBB-F795-8348-80DC-D3559A2C5DB8}" type="slidenum">
              <a:rPr lang="en-US" smtClean="0"/>
              <a:t>23</a:t>
            </a:fld>
            <a:endParaRPr lang="en-US"/>
          </a:p>
        </p:txBody>
      </p:sp>
    </p:spTree>
    <p:extLst>
      <p:ext uri="{BB962C8B-B14F-4D97-AF65-F5344CB8AC3E}">
        <p14:creationId xmlns:p14="http://schemas.microsoft.com/office/powerpoint/2010/main" val="3096055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C255F-DD0F-77B4-8250-9E54D6941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3A101-627C-442B-8F5A-2FCC50B0E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51391-4A9D-8610-E0DD-EAC84931BD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F9EFE7-C7BF-8800-F71C-266A3DB2C3B9}"/>
              </a:ext>
            </a:extLst>
          </p:cNvPr>
          <p:cNvSpPr>
            <a:spLocks noGrp="1"/>
          </p:cNvSpPr>
          <p:nvPr>
            <p:ph type="sldNum" sz="quarter" idx="5"/>
          </p:nvPr>
        </p:nvSpPr>
        <p:spPr/>
        <p:txBody>
          <a:bodyPr/>
          <a:lstStyle/>
          <a:p>
            <a:fld id="{2EF75FBB-F795-8348-80DC-D3559A2C5DB8}" type="slidenum">
              <a:rPr lang="en-US" smtClean="0"/>
              <a:t>24</a:t>
            </a:fld>
            <a:endParaRPr lang="en-US"/>
          </a:p>
        </p:txBody>
      </p:sp>
    </p:spTree>
    <p:extLst>
      <p:ext uri="{BB962C8B-B14F-4D97-AF65-F5344CB8AC3E}">
        <p14:creationId xmlns:p14="http://schemas.microsoft.com/office/powerpoint/2010/main" val="891601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E343F-905A-7BDB-5B7A-BEB94E1DA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86E9BC-8E8E-84A1-8E86-F0258B445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10479-E7A0-21F0-C06E-63F9EF8B81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6A6F94-540F-1B26-D3C9-1F2BD23D4771}"/>
              </a:ext>
            </a:extLst>
          </p:cNvPr>
          <p:cNvSpPr>
            <a:spLocks noGrp="1"/>
          </p:cNvSpPr>
          <p:nvPr>
            <p:ph type="sldNum" sz="quarter" idx="5"/>
          </p:nvPr>
        </p:nvSpPr>
        <p:spPr/>
        <p:txBody>
          <a:bodyPr/>
          <a:lstStyle/>
          <a:p>
            <a:fld id="{2EF75FBB-F795-8348-80DC-D3559A2C5DB8}" type="slidenum">
              <a:rPr lang="en-US" smtClean="0"/>
              <a:t>25</a:t>
            </a:fld>
            <a:endParaRPr lang="en-US"/>
          </a:p>
        </p:txBody>
      </p:sp>
    </p:spTree>
    <p:extLst>
      <p:ext uri="{BB962C8B-B14F-4D97-AF65-F5344CB8AC3E}">
        <p14:creationId xmlns:p14="http://schemas.microsoft.com/office/powerpoint/2010/main" val="1844959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8F2EA-BCBA-450E-6760-2DFAC6213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7CEC8-8863-9170-246D-D815C27BC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8E745-9E3A-FCBB-8228-E8819D547F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33A965-72CA-B885-A939-9F7D9F51CA19}"/>
              </a:ext>
            </a:extLst>
          </p:cNvPr>
          <p:cNvSpPr>
            <a:spLocks noGrp="1"/>
          </p:cNvSpPr>
          <p:nvPr>
            <p:ph type="sldNum" sz="quarter" idx="5"/>
          </p:nvPr>
        </p:nvSpPr>
        <p:spPr/>
        <p:txBody>
          <a:bodyPr/>
          <a:lstStyle/>
          <a:p>
            <a:fld id="{2EF75FBB-F795-8348-80DC-D3559A2C5DB8}" type="slidenum">
              <a:rPr lang="en-US" smtClean="0"/>
              <a:t>26</a:t>
            </a:fld>
            <a:endParaRPr lang="en-US"/>
          </a:p>
        </p:txBody>
      </p:sp>
    </p:spTree>
    <p:extLst>
      <p:ext uri="{BB962C8B-B14F-4D97-AF65-F5344CB8AC3E}">
        <p14:creationId xmlns:p14="http://schemas.microsoft.com/office/powerpoint/2010/main" val="176275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E1500-3CC0-685D-EF87-FD41EEBF5E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4C26F-0BD7-3BC4-6B86-4D7822F60D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72FDE-4D45-05B1-4D2D-40BE518A98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7DD221-6861-305C-287B-C18DE27244E4}"/>
              </a:ext>
            </a:extLst>
          </p:cNvPr>
          <p:cNvSpPr>
            <a:spLocks noGrp="1"/>
          </p:cNvSpPr>
          <p:nvPr>
            <p:ph type="sldNum" sz="quarter" idx="5"/>
          </p:nvPr>
        </p:nvSpPr>
        <p:spPr/>
        <p:txBody>
          <a:bodyPr/>
          <a:lstStyle/>
          <a:p>
            <a:fld id="{2EF75FBB-F795-8348-80DC-D3559A2C5DB8}" type="slidenum">
              <a:rPr lang="en-US" smtClean="0"/>
              <a:t>27</a:t>
            </a:fld>
            <a:endParaRPr lang="en-US"/>
          </a:p>
        </p:txBody>
      </p:sp>
    </p:spTree>
    <p:extLst>
      <p:ext uri="{BB962C8B-B14F-4D97-AF65-F5344CB8AC3E}">
        <p14:creationId xmlns:p14="http://schemas.microsoft.com/office/powerpoint/2010/main" val="868685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4EDA9-43F8-5CCE-91AE-DFDD59CEA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F8BB4-5E3F-7C85-6984-75281DC39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C42A4-2D47-FC16-D8C1-E23C7C3991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03BACC-11B6-7BFF-54D7-6F4614D7B8D6}"/>
              </a:ext>
            </a:extLst>
          </p:cNvPr>
          <p:cNvSpPr>
            <a:spLocks noGrp="1"/>
          </p:cNvSpPr>
          <p:nvPr>
            <p:ph type="sldNum" sz="quarter" idx="5"/>
          </p:nvPr>
        </p:nvSpPr>
        <p:spPr/>
        <p:txBody>
          <a:bodyPr/>
          <a:lstStyle/>
          <a:p>
            <a:fld id="{2EF75FBB-F795-8348-80DC-D3559A2C5DB8}" type="slidenum">
              <a:rPr lang="en-US" smtClean="0"/>
              <a:t>28</a:t>
            </a:fld>
            <a:endParaRPr lang="en-US"/>
          </a:p>
        </p:txBody>
      </p:sp>
    </p:spTree>
    <p:extLst>
      <p:ext uri="{BB962C8B-B14F-4D97-AF65-F5344CB8AC3E}">
        <p14:creationId xmlns:p14="http://schemas.microsoft.com/office/powerpoint/2010/main" val="800761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AEE4E-CE0C-C762-767B-C4E0E7249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2FC84F-324B-8672-1B55-8B7DA635E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35B83-5826-C41E-11DB-9349560F1237}"/>
              </a:ext>
            </a:extLst>
          </p:cNvPr>
          <p:cNvSpPr>
            <a:spLocks noGrp="1"/>
          </p:cNvSpPr>
          <p:nvPr>
            <p:ph type="body" idx="1"/>
          </p:nvPr>
        </p:nvSpPr>
        <p:spPr/>
        <p:txBody>
          <a:bodyPr/>
          <a:lstStyle/>
          <a:p>
            <a:r>
              <a:rPr lang="en-US"/>
              <a:t>Pg 66 of notes</a:t>
            </a:r>
          </a:p>
        </p:txBody>
      </p:sp>
      <p:sp>
        <p:nvSpPr>
          <p:cNvPr id="4" name="Slide Number Placeholder 3">
            <a:extLst>
              <a:ext uri="{FF2B5EF4-FFF2-40B4-BE49-F238E27FC236}">
                <a16:creationId xmlns:a16="http://schemas.microsoft.com/office/drawing/2014/main" id="{67FF82F7-7E39-65D4-A2E6-D018AB76CCBF}"/>
              </a:ext>
            </a:extLst>
          </p:cNvPr>
          <p:cNvSpPr>
            <a:spLocks noGrp="1"/>
          </p:cNvSpPr>
          <p:nvPr>
            <p:ph type="sldNum" sz="quarter" idx="5"/>
          </p:nvPr>
        </p:nvSpPr>
        <p:spPr/>
        <p:txBody>
          <a:bodyPr/>
          <a:lstStyle/>
          <a:p>
            <a:fld id="{2EF75FBB-F795-8348-80DC-D3559A2C5DB8}" type="slidenum">
              <a:rPr lang="en-US" smtClean="0"/>
              <a:t>29</a:t>
            </a:fld>
            <a:endParaRPr lang="en-US"/>
          </a:p>
        </p:txBody>
      </p:sp>
    </p:spTree>
    <p:extLst>
      <p:ext uri="{BB962C8B-B14F-4D97-AF65-F5344CB8AC3E}">
        <p14:creationId xmlns:p14="http://schemas.microsoft.com/office/powerpoint/2010/main" val="3719770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C98BE-40DC-3640-66A3-3A8D47358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4CB02-8150-D071-1F45-50ED99F02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FF8E3-963C-9D41-851D-2A19EA3A0E26}"/>
              </a:ext>
            </a:extLst>
          </p:cNvPr>
          <p:cNvSpPr>
            <a:spLocks noGrp="1"/>
          </p:cNvSpPr>
          <p:nvPr>
            <p:ph type="body" idx="1"/>
          </p:nvPr>
        </p:nvSpPr>
        <p:spPr/>
        <p:txBody>
          <a:bodyPr/>
          <a:lstStyle/>
          <a:p>
            <a:r>
              <a:rPr lang="en-US"/>
              <a:t>Gene expression in regulated by other DNA features such as promoters, enhancers. And by molecular modifications such as methylation of CpG islands and splicing.</a:t>
            </a:r>
          </a:p>
          <a:p>
            <a:r>
              <a:rPr lang="en-US"/>
              <a:t>Let’s look at some of these features in turn. </a:t>
            </a:r>
          </a:p>
        </p:txBody>
      </p:sp>
      <p:sp>
        <p:nvSpPr>
          <p:cNvPr id="4" name="Slide Number Placeholder 3">
            <a:extLst>
              <a:ext uri="{FF2B5EF4-FFF2-40B4-BE49-F238E27FC236}">
                <a16:creationId xmlns:a16="http://schemas.microsoft.com/office/drawing/2014/main" id="{B2225E10-EB46-557B-3950-E44D9D6DD07F}"/>
              </a:ext>
            </a:extLst>
          </p:cNvPr>
          <p:cNvSpPr>
            <a:spLocks noGrp="1"/>
          </p:cNvSpPr>
          <p:nvPr>
            <p:ph type="sldNum" sz="quarter" idx="5"/>
          </p:nvPr>
        </p:nvSpPr>
        <p:spPr/>
        <p:txBody>
          <a:bodyPr/>
          <a:lstStyle/>
          <a:p>
            <a:fld id="{2EF75FBB-F795-8348-80DC-D3559A2C5DB8}" type="slidenum">
              <a:rPr lang="en-US" smtClean="0"/>
              <a:t>30</a:t>
            </a:fld>
            <a:endParaRPr lang="en-US"/>
          </a:p>
        </p:txBody>
      </p:sp>
    </p:spTree>
    <p:extLst>
      <p:ext uri="{BB962C8B-B14F-4D97-AF65-F5344CB8AC3E}">
        <p14:creationId xmlns:p14="http://schemas.microsoft.com/office/powerpoint/2010/main" val="2407572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63B3A-07F3-53A6-13FB-E82025C62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B70A5-517F-F9D0-C472-5E169A1837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42FD90-EA1F-7ECE-9156-BF7EA555BF32}"/>
              </a:ext>
            </a:extLst>
          </p:cNvPr>
          <p:cNvSpPr>
            <a:spLocks noGrp="1"/>
          </p:cNvSpPr>
          <p:nvPr>
            <p:ph type="body" idx="1"/>
          </p:nvPr>
        </p:nvSpPr>
        <p:spPr/>
        <p:txBody>
          <a:bodyPr/>
          <a:lstStyle/>
          <a:p>
            <a:r>
              <a:rPr lang="en-US"/>
              <a:t>Enhancers and repressors are often transcription factors, or part of a larger protein complex. They bind to DNA regulatory regions and modulate gene expression. Transcription factor binding sites are annotated in genome browsers (Regulatory features track). </a:t>
            </a:r>
          </a:p>
        </p:txBody>
      </p:sp>
      <p:sp>
        <p:nvSpPr>
          <p:cNvPr id="4" name="Slide Number Placeholder 3">
            <a:extLst>
              <a:ext uri="{FF2B5EF4-FFF2-40B4-BE49-F238E27FC236}">
                <a16:creationId xmlns:a16="http://schemas.microsoft.com/office/drawing/2014/main" id="{0F92E610-7B52-C9EB-7BA8-F3BC981CFC07}"/>
              </a:ext>
            </a:extLst>
          </p:cNvPr>
          <p:cNvSpPr>
            <a:spLocks noGrp="1"/>
          </p:cNvSpPr>
          <p:nvPr>
            <p:ph type="sldNum" sz="quarter" idx="5"/>
          </p:nvPr>
        </p:nvSpPr>
        <p:spPr/>
        <p:txBody>
          <a:bodyPr/>
          <a:lstStyle/>
          <a:p>
            <a:fld id="{2EF75FBB-F795-8348-80DC-D3559A2C5DB8}" type="slidenum">
              <a:rPr lang="en-US" smtClean="0"/>
              <a:t>31</a:t>
            </a:fld>
            <a:endParaRPr lang="en-US"/>
          </a:p>
        </p:txBody>
      </p:sp>
    </p:spTree>
    <p:extLst>
      <p:ext uri="{BB962C8B-B14F-4D97-AF65-F5344CB8AC3E}">
        <p14:creationId xmlns:p14="http://schemas.microsoft.com/office/powerpoint/2010/main" val="1135984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21F22-5B48-0C2D-38B2-9298E5573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16A6-BCF4-46B0-5105-3B7927E13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9E1913-1FB1-2738-B12C-EE6C18BF1223}"/>
              </a:ext>
            </a:extLst>
          </p:cNvPr>
          <p:cNvSpPr>
            <a:spLocks noGrp="1"/>
          </p:cNvSpPr>
          <p:nvPr>
            <p:ph type="body" idx="1"/>
          </p:nvPr>
        </p:nvSpPr>
        <p:spPr/>
        <p:txBody>
          <a:bodyPr/>
          <a:lstStyle/>
          <a:p>
            <a:r>
              <a:rPr lang="en-US"/>
              <a:t>T-2-T is a collaboration of </a:t>
            </a:r>
            <a:r>
              <a:rPr lang="en-GB" b="0" i="0" u="none" strike="noStrike">
                <a:solidFill>
                  <a:srgbClr val="BFBFBF"/>
                </a:solidFill>
                <a:effectLst/>
                <a:latin typeface="Arial" panose="020B0604020202020204" pitchFamily="34" charset="0"/>
              </a:rPr>
              <a:t>scientists across universities and government research institutions. They have fully sequenced the 3 billion nucleotides that make up the human genome. </a:t>
            </a:r>
            <a:endParaRPr lang="en-US"/>
          </a:p>
        </p:txBody>
      </p:sp>
      <p:sp>
        <p:nvSpPr>
          <p:cNvPr id="4" name="Slide Number Placeholder 3">
            <a:extLst>
              <a:ext uri="{FF2B5EF4-FFF2-40B4-BE49-F238E27FC236}">
                <a16:creationId xmlns:a16="http://schemas.microsoft.com/office/drawing/2014/main" id="{FC6EC9CB-C4A8-6290-87E3-38063941EF4C}"/>
              </a:ext>
            </a:extLst>
          </p:cNvPr>
          <p:cNvSpPr>
            <a:spLocks noGrp="1"/>
          </p:cNvSpPr>
          <p:nvPr>
            <p:ph type="sldNum" sz="quarter" idx="5"/>
          </p:nvPr>
        </p:nvSpPr>
        <p:spPr/>
        <p:txBody>
          <a:bodyPr/>
          <a:lstStyle/>
          <a:p>
            <a:fld id="{2EF75FBB-F795-8348-80DC-D3559A2C5DB8}" type="slidenum">
              <a:rPr lang="en-US" smtClean="0"/>
              <a:t>5</a:t>
            </a:fld>
            <a:endParaRPr lang="en-US"/>
          </a:p>
        </p:txBody>
      </p:sp>
    </p:spTree>
    <p:extLst>
      <p:ext uri="{BB962C8B-B14F-4D97-AF65-F5344CB8AC3E}">
        <p14:creationId xmlns:p14="http://schemas.microsoft.com/office/powerpoint/2010/main" val="2938921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B40B2-AEBA-F86D-BFEC-4967712F2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E4B44-5D20-9C69-F0EC-ABB183F730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C3258-5759-8168-27CC-593EE5BF82AB}"/>
              </a:ext>
            </a:extLst>
          </p:cNvPr>
          <p:cNvSpPr>
            <a:spLocks noGrp="1"/>
          </p:cNvSpPr>
          <p:nvPr>
            <p:ph type="body" idx="1"/>
          </p:nvPr>
        </p:nvSpPr>
        <p:spPr/>
        <p:txBody>
          <a:bodyPr/>
          <a:lstStyle/>
          <a:p>
            <a:r>
              <a:rPr lang="en-GB" b="1" i="0" u="none" strike="noStrike">
                <a:solidFill>
                  <a:srgbClr val="666666"/>
                </a:solidFill>
                <a:effectLst/>
                <a:latin typeface="Luxi Sans"/>
              </a:rPr>
              <a:t>CpG islands are regions of nucleic acid sequence containing a high number of adjacent cytosine guanine pairs (along one strand).</a:t>
            </a:r>
            <a:r>
              <a:rPr lang="en-GB" b="0" i="0" u="none" strike="noStrike">
                <a:solidFill>
                  <a:srgbClr val="1F1F1F"/>
                </a:solidFill>
                <a:effectLst/>
                <a:latin typeface="ElsevierGulliver"/>
              </a:rPr>
              <a:t> </a:t>
            </a:r>
          </a:p>
          <a:p>
            <a:endParaRPr lang="en-GB" b="0" i="0" u="none" strike="noStrike">
              <a:solidFill>
                <a:srgbClr val="1F1F1F"/>
              </a:solidFill>
              <a:effectLst/>
              <a:latin typeface="ElsevierGulliver"/>
              <a:hlinkClick r:id="rId3" tooltip="Learn more about DNA methylation from ScienceDirect's AI-generated Topic Pages"/>
            </a:endParaRPr>
          </a:p>
          <a:p>
            <a:r>
              <a:rPr lang="en-GB" b="0" i="0" u="sng">
                <a:solidFill>
                  <a:srgbClr val="1F1F1F"/>
                </a:solidFill>
                <a:effectLst/>
                <a:latin typeface="ElsevierGulliver"/>
                <a:hlinkClick r:id="rId3" tooltip="Learn more about DNA methylation from ScienceDirect's AI-generated Topic Pages"/>
              </a:rPr>
              <a:t>DNA methylation</a:t>
            </a:r>
            <a:r>
              <a:rPr lang="en-GB" b="0" i="0" u="none" strike="noStrike">
                <a:solidFill>
                  <a:srgbClr val="1F1F1F"/>
                </a:solidFill>
                <a:effectLst/>
                <a:latin typeface="ElsevierGulliver"/>
              </a:rPr>
              <a:t> and results in condensation to form a </a:t>
            </a:r>
            <a:r>
              <a:rPr lang="en-GB" b="0" i="0" u="sng">
                <a:solidFill>
                  <a:srgbClr val="1F1F1F"/>
                </a:solidFill>
                <a:effectLst/>
                <a:latin typeface="ElsevierGulliver"/>
                <a:hlinkClick r:id="rId4" tooltip="Learn more about heterochromatin from ScienceDirect's AI-generated Topic Pages"/>
              </a:rPr>
              <a:t>heterochromatin</a:t>
            </a:r>
            <a:r>
              <a:rPr lang="en-GB" b="0" i="0" u="none" strike="noStrike">
                <a:solidFill>
                  <a:srgbClr val="1F1F1F"/>
                </a:solidFill>
                <a:effectLst/>
                <a:latin typeface="ElsevierGulliver"/>
              </a:rPr>
              <a:t> structure.</a:t>
            </a:r>
          </a:p>
          <a:p>
            <a:r>
              <a:rPr lang="en-GB" b="0" i="0" u="none" strike="noStrike">
                <a:solidFill>
                  <a:srgbClr val="1F1F1F"/>
                </a:solidFill>
                <a:effectLst/>
                <a:latin typeface="ElsevierGulliver"/>
              </a:rPr>
              <a:t>MECP-1 and -2(Methyl cytosine binding protein) which binds directly to the CpG sites to cause repression of the gene expression</a:t>
            </a:r>
            <a:endParaRPr lang="en-US"/>
          </a:p>
        </p:txBody>
      </p:sp>
      <p:sp>
        <p:nvSpPr>
          <p:cNvPr id="4" name="Slide Number Placeholder 3">
            <a:extLst>
              <a:ext uri="{FF2B5EF4-FFF2-40B4-BE49-F238E27FC236}">
                <a16:creationId xmlns:a16="http://schemas.microsoft.com/office/drawing/2014/main" id="{8A3976CC-F390-F334-CFAB-4B0BE18104EE}"/>
              </a:ext>
            </a:extLst>
          </p:cNvPr>
          <p:cNvSpPr>
            <a:spLocks noGrp="1"/>
          </p:cNvSpPr>
          <p:nvPr>
            <p:ph type="sldNum" sz="quarter" idx="5"/>
          </p:nvPr>
        </p:nvSpPr>
        <p:spPr/>
        <p:txBody>
          <a:bodyPr/>
          <a:lstStyle/>
          <a:p>
            <a:fld id="{2EF75FBB-F795-8348-80DC-D3559A2C5DB8}" type="slidenum">
              <a:rPr lang="en-US" smtClean="0"/>
              <a:t>32</a:t>
            </a:fld>
            <a:endParaRPr lang="en-US"/>
          </a:p>
        </p:txBody>
      </p:sp>
    </p:spTree>
    <p:extLst>
      <p:ext uri="{BB962C8B-B14F-4D97-AF65-F5344CB8AC3E}">
        <p14:creationId xmlns:p14="http://schemas.microsoft.com/office/powerpoint/2010/main" val="202574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Helvetica" pitchFamily="2" charset="0"/>
              </a:rPr>
              <a:t>CD47 3’ UTR length determines cellular location</a:t>
            </a:r>
          </a:p>
          <a:p>
            <a:r>
              <a:rPr lang="en-GB">
                <a:effectLst/>
                <a:latin typeface="Helvetica" pitchFamily="2" charset="0"/>
              </a:rPr>
              <a:t>- Short isoform localised to ER</a:t>
            </a:r>
          </a:p>
          <a:p>
            <a:r>
              <a:rPr lang="en-GB">
                <a:effectLst/>
                <a:latin typeface="Helvetica" pitchFamily="2" charset="0"/>
              </a:rPr>
              <a:t>- Long isoform localised to cell surface</a:t>
            </a:r>
          </a:p>
          <a:p>
            <a:endParaRPr lang="en-US"/>
          </a:p>
        </p:txBody>
      </p:sp>
      <p:sp>
        <p:nvSpPr>
          <p:cNvPr id="4" name="Slide Number Placeholder 3"/>
          <p:cNvSpPr>
            <a:spLocks noGrp="1"/>
          </p:cNvSpPr>
          <p:nvPr>
            <p:ph type="sldNum" sz="quarter" idx="5"/>
          </p:nvPr>
        </p:nvSpPr>
        <p:spPr/>
        <p:txBody>
          <a:bodyPr/>
          <a:lstStyle/>
          <a:p>
            <a:fld id="{2EF75FBB-F795-8348-80DC-D3559A2C5DB8}" type="slidenum">
              <a:rPr lang="en-US" smtClean="0"/>
              <a:t>33</a:t>
            </a:fld>
            <a:endParaRPr lang="en-US"/>
          </a:p>
        </p:txBody>
      </p:sp>
    </p:spTree>
    <p:extLst>
      <p:ext uri="{BB962C8B-B14F-4D97-AF65-F5344CB8AC3E}">
        <p14:creationId xmlns:p14="http://schemas.microsoft.com/office/powerpoint/2010/main" val="2919624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D7B20-1AED-C2D6-2B63-F68689D28E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C803B-0C5A-3284-EEBC-87E6683E2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C0AD8A-DCEE-9DEE-D1C8-CD727FD5925B}"/>
              </a:ext>
            </a:extLst>
          </p:cNvPr>
          <p:cNvSpPr>
            <a:spLocks noGrp="1"/>
          </p:cNvSpPr>
          <p:nvPr>
            <p:ph type="body" idx="1"/>
          </p:nvPr>
        </p:nvSpPr>
        <p:spPr/>
        <p:txBody>
          <a:bodyPr/>
          <a:lstStyle/>
          <a:p>
            <a:r>
              <a:rPr lang="en-GB" sz="2800" b="0" i="0" u="none" strike="noStrike">
                <a:solidFill>
                  <a:srgbClr val="1F1F1F"/>
                </a:solidFill>
                <a:effectLst/>
                <a:latin typeface="ElsevierSans"/>
              </a:rPr>
              <a:t>A short region of DNA found immediately upstream of the transcription start site of a gene that contains binding sites for RNA polymerase to induce gene expression.</a:t>
            </a:r>
            <a:endParaRPr lang="en-GB" sz="1800">
              <a:effectLst/>
              <a:latin typeface="Calibri" panose="020F0502020204030204" pitchFamily="34" charset="0"/>
              <a:ea typeface="MS Mincho" panose="02020609040205080304" pitchFamily="49" charset="-128"/>
              <a:cs typeface="Arial" panose="020B0604020202020204" pitchFamily="34" charset="0"/>
            </a:endParaRPr>
          </a:p>
          <a:p>
            <a:endParaRPr lang="en-GB" sz="1800">
              <a:effectLst/>
              <a:latin typeface="Calibri" panose="020F0502020204030204" pitchFamily="34" charset="0"/>
              <a:ea typeface="MS Mincho" panose="02020609040205080304" pitchFamily="49" charset="-128"/>
              <a:cs typeface="Arial" panose="020B0604020202020204" pitchFamily="34" charset="0"/>
            </a:endParaRPr>
          </a:p>
          <a:p>
            <a:r>
              <a:rPr lang="en-GB" sz="1800">
                <a:effectLst/>
                <a:latin typeface="Calibri" panose="020F0502020204030204" pitchFamily="34" charset="0"/>
                <a:ea typeface="MS Mincho" panose="02020609040205080304" pitchFamily="49" charset="-128"/>
                <a:cs typeface="Arial" panose="020B0604020202020204" pitchFamily="34" charset="0"/>
              </a:rPr>
              <a:t>Cap Analysis of Gene Expression (CAGE) , a sequencing technique to map active transcription, transcription factors and enhancers. </a:t>
            </a:r>
            <a:endParaRPr lang="en-US"/>
          </a:p>
        </p:txBody>
      </p:sp>
      <p:sp>
        <p:nvSpPr>
          <p:cNvPr id="4" name="Slide Number Placeholder 3">
            <a:extLst>
              <a:ext uri="{FF2B5EF4-FFF2-40B4-BE49-F238E27FC236}">
                <a16:creationId xmlns:a16="http://schemas.microsoft.com/office/drawing/2014/main" id="{9AE7F87C-C91A-477D-7FDC-39AF67C9750C}"/>
              </a:ext>
            </a:extLst>
          </p:cNvPr>
          <p:cNvSpPr>
            <a:spLocks noGrp="1"/>
          </p:cNvSpPr>
          <p:nvPr>
            <p:ph type="sldNum" sz="quarter" idx="5"/>
          </p:nvPr>
        </p:nvSpPr>
        <p:spPr/>
        <p:txBody>
          <a:bodyPr/>
          <a:lstStyle/>
          <a:p>
            <a:fld id="{2EF75FBB-F795-8348-80DC-D3559A2C5DB8}" type="slidenum">
              <a:rPr lang="en-US" smtClean="0"/>
              <a:t>34</a:t>
            </a:fld>
            <a:endParaRPr lang="en-US"/>
          </a:p>
        </p:txBody>
      </p:sp>
    </p:spTree>
    <p:extLst>
      <p:ext uri="{BB962C8B-B14F-4D97-AF65-F5344CB8AC3E}">
        <p14:creationId xmlns:p14="http://schemas.microsoft.com/office/powerpoint/2010/main" val="375590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E0C67-F094-D92A-8301-C10A2E00C1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1FA4D-D94E-A63B-3C1F-5C9AD86AD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468EA-281E-489C-052B-79E856E278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275160-7A71-4E5D-FCED-BE7C2AE5C391}"/>
              </a:ext>
            </a:extLst>
          </p:cNvPr>
          <p:cNvSpPr>
            <a:spLocks noGrp="1"/>
          </p:cNvSpPr>
          <p:nvPr>
            <p:ph type="sldNum" sz="quarter" idx="5"/>
          </p:nvPr>
        </p:nvSpPr>
        <p:spPr/>
        <p:txBody>
          <a:bodyPr/>
          <a:lstStyle/>
          <a:p>
            <a:fld id="{2EF75FBB-F795-8348-80DC-D3559A2C5DB8}" type="slidenum">
              <a:rPr lang="en-US" smtClean="0"/>
              <a:t>35</a:t>
            </a:fld>
            <a:endParaRPr lang="en-US"/>
          </a:p>
        </p:txBody>
      </p:sp>
    </p:spTree>
    <p:extLst>
      <p:ext uri="{BB962C8B-B14F-4D97-AF65-F5344CB8AC3E}">
        <p14:creationId xmlns:p14="http://schemas.microsoft.com/office/powerpoint/2010/main" val="86445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1A847-2C30-9D23-8E23-6126337D1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C52450-034E-2A5F-2E53-66B59C4F6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ED39C-0460-397C-1A0A-35349A225F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96375E-2580-D5AB-121C-4CAFDDC36A3A}"/>
              </a:ext>
            </a:extLst>
          </p:cNvPr>
          <p:cNvSpPr>
            <a:spLocks noGrp="1"/>
          </p:cNvSpPr>
          <p:nvPr>
            <p:ph type="sldNum" sz="quarter" idx="5"/>
          </p:nvPr>
        </p:nvSpPr>
        <p:spPr/>
        <p:txBody>
          <a:bodyPr/>
          <a:lstStyle/>
          <a:p>
            <a:fld id="{2EF75FBB-F795-8348-80DC-D3559A2C5DB8}" type="slidenum">
              <a:rPr lang="en-US" smtClean="0"/>
              <a:t>36</a:t>
            </a:fld>
            <a:endParaRPr lang="en-US"/>
          </a:p>
        </p:txBody>
      </p:sp>
    </p:spTree>
    <p:extLst>
      <p:ext uri="{BB962C8B-B14F-4D97-AF65-F5344CB8AC3E}">
        <p14:creationId xmlns:p14="http://schemas.microsoft.com/office/powerpoint/2010/main" val="1384854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EDBE1-084C-7ECC-4D0C-10F655755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5E19B-3011-2296-F28F-0A8699EEC6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C13AAD-5F25-C809-59C2-EE988C78B0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MS Mincho" panose="02020609040205080304" pitchFamily="49" charset="-128"/>
                <a:cs typeface="Arial" panose="020B0604020202020204" pitchFamily="34" charset="0"/>
              </a:rPr>
              <a:t>This has implications for gene knockouts, as introducing a premature termination codon too soon, may result in translation re-initiation; potentially producing an N-terminally truncated protein.</a:t>
            </a:r>
            <a:endParaRPr lang="en-GB" sz="1800">
              <a:effectLst/>
              <a:latin typeface="Calibri" panose="020F0502020204030204" pitchFamily="34" charset="0"/>
              <a:ea typeface="MS Mincho" panose="02020609040205080304" pitchFamily="49" charset="-128"/>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C101F480-FFD6-2B0E-B122-DDDFC3A1BAE2}"/>
              </a:ext>
            </a:extLst>
          </p:cNvPr>
          <p:cNvSpPr>
            <a:spLocks noGrp="1"/>
          </p:cNvSpPr>
          <p:nvPr>
            <p:ph type="sldNum" sz="quarter" idx="5"/>
          </p:nvPr>
        </p:nvSpPr>
        <p:spPr/>
        <p:txBody>
          <a:bodyPr/>
          <a:lstStyle/>
          <a:p>
            <a:fld id="{2EF75FBB-F795-8348-80DC-D3559A2C5DB8}" type="slidenum">
              <a:rPr lang="en-US" smtClean="0"/>
              <a:t>37</a:t>
            </a:fld>
            <a:endParaRPr lang="en-US"/>
          </a:p>
        </p:txBody>
      </p:sp>
    </p:spTree>
    <p:extLst>
      <p:ext uri="{BB962C8B-B14F-4D97-AF65-F5344CB8AC3E}">
        <p14:creationId xmlns:p14="http://schemas.microsoft.com/office/powerpoint/2010/main" val="1786881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38159-2FBD-B327-7181-02A678F4C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5FCA3-C7CB-4395-856C-059A4F33C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5A425-744A-BCDB-B724-9E5318DBC71B}"/>
              </a:ext>
            </a:extLst>
          </p:cNvPr>
          <p:cNvSpPr>
            <a:spLocks noGrp="1"/>
          </p:cNvSpPr>
          <p:nvPr>
            <p:ph type="body" idx="1"/>
          </p:nvPr>
        </p:nvSpPr>
        <p:spPr/>
        <p:txBody>
          <a:bodyPr/>
          <a:lstStyle/>
          <a:p>
            <a:r>
              <a:rPr lang="en-GB" b="0" i="0" u="none" strike="noStrike" err="1">
                <a:solidFill>
                  <a:srgbClr val="BFBFBF"/>
                </a:solidFill>
                <a:effectLst/>
                <a:latin typeface="Google Sans"/>
              </a:rPr>
              <a:t>lncRNAs</a:t>
            </a:r>
            <a:r>
              <a:rPr lang="en-GB" b="0" i="0" u="none" strike="noStrike">
                <a:solidFill>
                  <a:srgbClr val="BFBFBF"/>
                </a:solidFill>
                <a:effectLst/>
                <a:latin typeface="Google Sans"/>
              </a:rPr>
              <a:t> </a:t>
            </a:r>
            <a:r>
              <a:rPr lang="en-GB" b="0" i="0" u="none" strike="noStrike">
                <a:solidFill>
                  <a:srgbClr val="FFFFFF"/>
                </a:solidFill>
                <a:effectLst/>
                <a:latin typeface="Google Sans"/>
              </a:rPr>
              <a:t>directly bind DNA sequences and inhibit gene transcription</a:t>
            </a:r>
            <a:r>
              <a:rPr lang="en-GB" b="0" i="0" u="none" strike="noStrike">
                <a:solidFill>
                  <a:srgbClr val="BFBFBF"/>
                </a:solidFill>
                <a:effectLst/>
                <a:latin typeface="Google Sans"/>
              </a:rPr>
              <a:t>; in addition, they directly interact with proteins (primarily transcription factors) and inhibit or activate the expression of downstream genes</a:t>
            </a:r>
            <a:endParaRPr lang="en-US"/>
          </a:p>
        </p:txBody>
      </p:sp>
      <p:sp>
        <p:nvSpPr>
          <p:cNvPr id="4" name="Slide Number Placeholder 3">
            <a:extLst>
              <a:ext uri="{FF2B5EF4-FFF2-40B4-BE49-F238E27FC236}">
                <a16:creationId xmlns:a16="http://schemas.microsoft.com/office/drawing/2014/main" id="{9146B312-1F24-C6D6-0A6F-F252EA6EC2AF}"/>
              </a:ext>
            </a:extLst>
          </p:cNvPr>
          <p:cNvSpPr>
            <a:spLocks noGrp="1"/>
          </p:cNvSpPr>
          <p:nvPr>
            <p:ph type="sldNum" sz="quarter" idx="5"/>
          </p:nvPr>
        </p:nvSpPr>
        <p:spPr/>
        <p:txBody>
          <a:bodyPr/>
          <a:lstStyle/>
          <a:p>
            <a:fld id="{2EF75FBB-F795-8348-80DC-D3559A2C5DB8}" type="slidenum">
              <a:rPr lang="en-US" smtClean="0"/>
              <a:t>38</a:t>
            </a:fld>
            <a:endParaRPr lang="en-US"/>
          </a:p>
        </p:txBody>
      </p:sp>
    </p:spTree>
    <p:extLst>
      <p:ext uri="{BB962C8B-B14F-4D97-AF65-F5344CB8AC3E}">
        <p14:creationId xmlns:p14="http://schemas.microsoft.com/office/powerpoint/2010/main" val="893299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06F2B-ED2E-1755-93BB-5BCC6964A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B0BCA-EE30-E13B-195D-D90D730AD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DE7D9-56B2-0056-E5EB-B22173912C23}"/>
              </a:ext>
            </a:extLst>
          </p:cNvPr>
          <p:cNvSpPr>
            <a:spLocks noGrp="1"/>
          </p:cNvSpPr>
          <p:nvPr>
            <p:ph type="body" idx="1"/>
          </p:nvPr>
        </p:nvSpPr>
        <p:spPr/>
        <p:txBody>
          <a:bodyPr/>
          <a:lstStyle/>
          <a:p>
            <a:r>
              <a:rPr lang="en-US"/>
              <a:t>Pg 66 of notes</a:t>
            </a:r>
          </a:p>
        </p:txBody>
      </p:sp>
      <p:sp>
        <p:nvSpPr>
          <p:cNvPr id="4" name="Slide Number Placeholder 3">
            <a:extLst>
              <a:ext uri="{FF2B5EF4-FFF2-40B4-BE49-F238E27FC236}">
                <a16:creationId xmlns:a16="http://schemas.microsoft.com/office/drawing/2014/main" id="{010B2366-E1F2-0E01-1661-A21E5790009A}"/>
              </a:ext>
            </a:extLst>
          </p:cNvPr>
          <p:cNvSpPr>
            <a:spLocks noGrp="1"/>
          </p:cNvSpPr>
          <p:nvPr>
            <p:ph type="sldNum" sz="quarter" idx="5"/>
          </p:nvPr>
        </p:nvSpPr>
        <p:spPr/>
        <p:txBody>
          <a:bodyPr/>
          <a:lstStyle/>
          <a:p>
            <a:fld id="{2EF75FBB-F795-8348-80DC-D3559A2C5DB8}" type="slidenum">
              <a:rPr lang="en-US" smtClean="0"/>
              <a:t>39</a:t>
            </a:fld>
            <a:endParaRPr lang="en-US"/>
          </a:p>
        </p:txBody>
      </p:sp>
    </p:spTree>
    <p:extLst>
      <p:ext uri="{BB962C8B-B14F-4D97-AF65-F5344CB8AC3E}">
        <p14:creationId xmlns:p14="http://schemas.microsoft.com/office/powerpoint/2010/main" val="639219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05000"/>
              </a:lnSpc>
            </a:pPr>
            <a:r>
              <a:rPr lang="en-US" sz="1200">
                <a:solidFill>
                  <a:schemeClr val="tx1"/>
                </a:solidFill>
              </a:rPr>
              <a:t>The design process involves multiple stages, ensuring that all the necessary components are </a:t>
            </a:r>
          </a:p>
          <a:p>
            <a:pPr algn="l">
              <a:lnSpc>
                <a:spcPct val="105000"/>
              </a:lnSpc>
            </a:pPr>
            <a:r>
              <a:rPr lang="en-US" sz="1200">
                <a:solidFill>
                  <a:schemeClr val="tx1"/>
                </a:solidFill>
              </a:rPr>
              <a:t>considered before starting the experimental work.</a:t>
            </a:r>
          </a:p>
          <a:p>
            <a:endParaRPr lang="en-US"/>
          </a:p>
        </p:txBody>
      </p:sp>
      <p:sp>
        <p:nvSpPr>
          <p:cNvPr id="4" name="Slide Number Placeholder 3"/>
          <p:cNvSpPr>
            <a:spLocks noGrp="1"/>
          </p:cNvSpPr>
          <p:nvPr>
            <p:ph type="sldNum" sz="quarter" idx="5"/>
          </p:nvPr>
        </p:nvSpPr>
        <p:spPr/>
        <p:txBody>
          <a:bodyPr/>
          <a:lstStyle/>
          <a:p>
            <a:fld id="{2EF75FBB-F795-8348-80DC-D3559A2C5DB8}" type="slidenum">
              <a:rPr lang="en-US" smtClean="0"/>
              <a:t>40</a:t>
            </a:fld>
            <a:endParaRPr lang="en-US"/>
          </a:p>
        </p:txBody>
      </p:sp>
    </p:spTree>
    <p:extLst>
      <p:ext uri="{BB962C8B-B14F-4D97-AF65-F5344CB8AC3E}">
        <p14:creationId xmlns:p14="http://schemas.microsoft.com/office/powerpoint/2010/main" val="2987749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comprehensive gene set is required to answer the first set of questions regarding the loci. </a:t>
            </a:r>
          </a:p>
          <a:p>
            <a:endParaRPr lang="en-US"/>
          </a:p>
          <a:p>
            <a:r>
              <a:rPr lang="en-US"/>
              <a:t>Here we can see an isoform with an alternative TSS/ start exon.</a:t>
            </a:r>
          </a:p>
          <a:p>
            <a:endParaRPr lang="en-US"/>
          </a:p>
          <a:p>
            <a:r>
              <a:rPr lang="en-US"/>
              <a:t>There are also isoforms with 3’ truncated ends.</a:t>
            </a:r>
          </a:p>
          <a:p>
            <a:endParaRPr lang="en-US"/>
          </a:p>
          <a:p>
            <a:r>
              <a:rPr lang="en-US"/>
              <a:t>As well as non-coding protein transcript that neighbors the 3’ end of the gene of interest.</a:t>
            </a:r>
          </a:p>
          <a:p>
            <a:endParaRPr lang="en-US"/>
          </a:p>
          <a:p>
            <a:r>
              <a:rPr lang="en-US"/>
              <a:t>The most representative transcript is the one highlighted by the Basic gene set. </a:t>
            </a:r>
          </a:p>
        </p:txBody>
      </p:sp>
      <p:sp>
        <p:nvSpPr>
          <p:cNvPr id="4" name="Slide Number Placeholder 3"/>
          <p:cNvSpPr>
            <a:spLocks noGrp="1"/>
          </p:cNvSpPr>
          <p:nvPr>
            <p:ph type="sldNum" sz="quarter" idx="5"/>
          </p:nvPr>
        </p:nvSpPr>
        <p:spPr/>
        <p:txBody>
          <a:bodyPr/>
          <a:lstStyle/>
          <a:p>
            <a:fld id="{2EF75FBB-F795-8348-80DC-D3559A2C5DB8}" type="slidenum">
              <a:rPr lang="en-US" smtClean="0"/>
              <a:t>41</a:t>
            </a:fld>
            <a:endParaRPr lang="en-US"/>
          </a:p>
        </p:txBody>
      </p:sp>
    </p:spTree>
    <p:extLst>
      <p:ext uri="{BB962C8B-B14F-4D97-AF65-F5344CB8AC3E}">
        <p14:creationId xmlns:p14="http://schemas.microsoft.com/office/powerpoint/2010/main" val="1973819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C377F-DA51-71AF-98BA-0685CC4D6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C0A3D-2C81-9DA4-1C5D-16D12ED08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7AFFB-2553-D9C8-E39E-81803F445295}"/>
              </a:ext>
            </a:extLst>
          </p:cNvPr>
          <p:cNvSpPr>
            <a:spLocks noGrp="1"/>
          </p:cNvSpPr>
          <p:nvPr>
            <p:ph type="body" idx="1"/>
          </p:nvPr>
        </p:nvSpPr>
        <p:spPr/>
        <p:txBody>
          <a:bodyPr/>
          <a:lstStyle/>
          <a:p>
            <a:r>
              <a:rPr lang="en-US"/>
              <a:t>The 1000 genomes project was completed in </a:t>
            </a:r>
            <a:r>
              <a:rPr lang="en-US" b="1" u="sng"/>
              <a:t>2015</a:t>
            </a:r>
            <a:r>
              <a:rPr lang="en-US"/>
              <a:t>. The project received further funding to create the international genome sample resource. This allows continued </a:t>
            </a:r>
            <a:r>
              <a:rPr lang="en-US" b="1" u="sng"/>
              <a:t>maintenance (and analysis) of the genomic DNA samples</a:t>
            </a:r>
            <a:r>
              <a:rPr lang="en-US"/>
              <a:t>, further sample collection and sequencing (particularly as techniques are cheaper and more sensitive. </a:t>
            </a:r>
          </a:p>
        </p:txBody>
      </p:sp>
      <p:sp>
        <p:nvSpPr>
          <p:cNvPr id="4" name="Slide Number Placeholder 3">
            <a:extLst>
              <a:ext uri="{FF2B5EF4-FFF2-40B4-BE49-F238E27FC236}">
                <a16:creationId xmlns:a16="http://schemas.microsoft.com/office/drawing/2014/main" id="{7C25AB96-5DC7-F601-8539-2F73BF7C27C9}"/>
              </a:ext>
            </a:extLst>
          </p:cNvPr>
          <p:cNvSpPr>
            <a:spLocks noGrp="1"/>
          </p:cNvSpPr>
          <p:nvPr>
            <p:ph type="sldNum" sz="quarter" idx="5"/>
          </p:nvPr>
        </p:nvSpPr>
        <p:spPr/>
        <p:txBody>
          <a:bodyPr/>
          <a:lstStyle/>
          <a:p>
            <a:fld id="{2EF75FBB-F795-8348-80DC-D3559A2C5DB8}" type="slidenum">
              <a:rPr lang="en-US" smtClean="0"/>
              <a:t>6</a:t>
            </a:fld>
            <a:endParaRPr lang="en-US"/>
          </a:p>
        </p:txBody>
      </p:sp>
    </p:spTree>
    <p:extLst>
      <p:ext uri="{BB962C8B-B14F-4D97-AF65-F5344CB8AC3E}">
        <p14:creationId xmlns:p14="http://schemas.microsoft.com/office/powerpoint/2010/main" val="338396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B027E-16C2-052A-D8E1-EF919216B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7E54B-C4AF-2EE6-EA1F-ACDF4C187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FB5DC-CD00-DF0F-57E3-2E7A96D60E8F}"/>
              </a:ext>
            </a:extLst>
          </p:cNvPr>
          <p:cNvSpPr>
            <a:spLocks noGrp="1"/>
          </p:cNvSpPr>
          <p:nvPr>
            <p:ph type="body" idx="1"/>
          </p:nvPr>
        </p:nvSpPr>
        <p:spPr/>
        <p:txBody>
          <a:bodyPr/>
          <a:lstStyle/>
          <a:p>
            <a:r>
              <a:rPr lang="en-US"/>
              <a:t>Avoid translation re-initiation and possible production of N-terminal truncated protein. </a:t>
            </a:r>
          </a:p>
        </p:txBody>
      </p:sp>
      <p:sp>
        <p:nvSpPr>
          <p:cNvPr id="4" name="Slide Number Placeholder 3">
            <a:extLst>
              <a:ext uri="{FF2B5EF4-FFF2-40B4-BE49-F238E27FC236}">
                <a16:creationId xmlns:a16="http://schemas.microsoft.com/office/drawing/2014/main" id="{589E3FB0-2595-22A6-1FA1-E0583B6CE3B2}"/>
              </a:ext>
            </a:extLst>
          </p:cNvPr>
          <p:cNvSpPr>
            <a:spLocks noGrp="1"/>
          </p:cNvSpPr>
          <p:nvPr>
            <p:ph type="sldNum" sz="quarter" idx="5"/>
          </p:nvPr>
        </p:nvSpPr>
        <p:spPr/>
        <p:txBody>
          <a:bodyPr/>
          <a:lstStyle/>
          <a:p>
            <a:fld id="{2EF75FBB-F795-8348-80DC-D3559A2C5DB8}" type="slidenum">
              <a:rPr lang="en-US" smtClean="0"/>
              <a:t>43</a:t>
            </a:fld>
            <a:endParaRPr lang="en-US"/>
          </a:p>
        </p:txBody>
      </p:sp>
    </p:spTree>
    <p:extLst>
      <p:ext uri="{BB962C8B-B14F-4D97-AF65-F5344CB8AC3E}">
        <p14:creationId xmlns:p14="http://schemas.microsoft.com/office/powerpoint/2010/main" val="3745039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E974D-4FEA-C480-C791-77BDDCE4F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C57C6-C441-C184-C57E-9AEF4C4B07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F0E2D-0B2D-1FB9-0673-E52A4E3B4003}"/>
              </a:ext>
            </a:extLst>
          </p:cNvPr>
          <p:cNvSpPr>
            <a:spLocks noGrp="1"/>
          </p:cNvSpPr>
          <p:nvPr>
            <p:ph type="body" idx="1"/>
          </p:nvPr>
        </p:nvSpPr>
        <p:spPr/>
        <p:txBody>
          <a:bodyPr/>
          <a:lstStyle/>
          <a:p>
            <a:r>
              <a:rPr lang="en-US"/>
              <a:t>Exon 3 is common to all transcripts.</a:t>
            </a:r>
          </a:p>
          <a:p>
            <a:endParaRPr lang="en-US"/>
          </a:p>
          <a:p>
            <a:r>
              <a:rPr lang="en-US"/>
              <a:t>To find out which exons contain domain we need to take a closer look at the transcript of interest.  </a:t>
            </a:r>
          </a:p>
          <a:p>
            <a:r>
              <a:rPr lang="en-US"/>
              <a:t>In the side menu select “Protein summary”</a:t>
            </a:r>
          </a:p>
          <a:p>
            <a:endParaRPr lang="en-US"/>
          </a:p>
        </p:txBody>
      </p:sp>
      <p:sp>
        <p:nvSpPr>
          <p:cNvPr id="4" name="Slide Number Placeholder 3">
            <a:extLst>
              <a:ext uri="{FF2B5EF4-FFF2-40B4-BE49-F238E27FC236}">
                <a16:creationId xmlns:a16="http://schemas.microsoft.com/office/drawing/2014/main" id="{D7B0E38E-845C-9E19-A888-DE3E3B926E90}"/>
              </a:ext>
            </a:extLst>
          </p:cNvPr>
          <p:cNvSpPr>
            <a:spLocks noGrp="1"/>
          </p:cNvSpPr>
          <p:nvPr>
            <p:ph type="sldNum" sz="quarter" idx="5"/>
          </p:nvPr>
        </p:nvSpPr>
        <p:spPr/>
        <p:txBody>
          <a:bodyPr/>
          <a:lstStyle/>
          <a:p>
            <a:fld id="{2EF75FBB-F795-8348-80DC-D3559A2C5DB8}" type="slidenum">
              <a:rPr lang="en-US" smtClean="0"/>
              <a:t>44</a:t>
            </a:fld>
            <a:endParaRPr lang="en-US"/>
          </a:p>
        </p:txBody>
      </p:sp>
    </p:spTree>
    <p:extLst>
      <p:ext uri="{BB962C8B-B14F-4D97-AF65-F5344CB8AC3E}">
        <p14:creationId xmlns:p14="http://schemas.microsoft.com/office/powerpoint/2010/main" val="3483287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F958-C323-D032-2284-DBC94F781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0AACBA-6AED-F440-FAB6-0C66A0A0E8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ADBA24-BF65-651C-03BD-1391AC81590D}"/>
              </a:ext>
            </a:extLst>
          </p:cNvPr>
          <p:cNvSpPr>
            <a:spLocks noGrp="1"/>
          </p:cNvSpPr>
          <p:nvPr>
            <p:ph type="body" idx="1"/>
          </p:nvPr>
        </p:nvSpPr>
        <p:spPr/>
        <p:txBody>
          <a:bodyPr/>
          <a:lstStyle/>
          <a:p>
            <a:r>
              <a:rPr lang="en-US"/>
              <a:t>Here we can see there are three coiled-coil domains. </a:t>
            </a:r>
          </a:p>
          <a:p>
            <a:r>
              <a:rPr lang="en-US"/>
              <a:t>You can also see the precise amino acids the contribute to each domain by selecting the “domain and features option from the side menu.</a:t>
            </a:r>
          </a:p>
          <a:p>
            <a:endParaRPr lang="en-US"/>
          </a:p>
        </p:txBody>
      </p:sp>
      <p:sp>
        <p:nvSpPr>
          <p:cNvPr id="4" name="Slide Number Placeholder 3">
            <a:extLst>
              <a:ext uri="{FF2B5EF4-FFF2-40B4-BE49-F238E27FC236}">
                <a16:creationId xmlns:a16="http://schemas.microsoft.com/office/drawing/2014/main" id="{E740D040-B36A-0646-82AC-C8822614BDE9}"/>
              </a:ext>
            </a:extLst>
          </p:cNvPr>
          <p:cNvSpPr>
            <a:spLocks noGrp="1"/>
          </p:cNvSpPr>
          <p:nvPr>
            <p:ph type="sldNum" sz="quarter" idx="5"/>
          </p:nvPr>
        </p:nvSpPr>
        <p:spPr/>
        <p:txBody>
          <a:bodyPr/>
          <a:lstStyle/>
          <a:p>
            <a:fld id="{2EF75FBB-F795-8348-80DC-D3559A2C5DB8}" type="slidenum">
              <a:rPr lang="en-US" smtClean="0"/>
              <a:t>45</a:t>
            </a:fld>
            <a:endParaRPr lang="en-US"/>
          </a:p>
        </p:txBody>
      </p:sp>
    </p:spTree>
    <p:extLst>
      <p:ext uri="{BB962C8B-B14F-4D97-AF65-F5344CB8AC3E}">
        <p14:creationId xmlns:p14="http://schemas.microsoft.com/office/powerpoint/2010/main" val="103414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99972-123B-B03D-1A41-AAF29E483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EC3677-6EA6-1F88-FE32-C309C445C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4267C0-9BB7-14CD-7601-0074AC16420F}"/>
              </a:ext>
            </a:extLst>
          </p:cNvPr>
          <p:cNvSpPr>
            <a:spLocks noGrp="1"/>
          </p:cNvSpPr>
          <p:nvPr>
            <p:ph type="body" idx="1"/>
          </p:nvPr>
        </p:nvSpPr>
        <p:spPr/>
        <p:txBody>
          <a:bodyPr/>
          <a:lstStyle/>
          <a:p>
            <a:r>
              <a:rPr lang="en-US"/>
              <a:t>We need to go back to the Exon tab and calculate which exons contain coiled-coil domains. </a:t>
            </a:r>
          </a:p>
          <a:p>
            <a:endParaRPr lang="en-US"/>
          </a:p>
          <a:p>
            <a:r>
              <a:rPr lang="en-US"/>
              <a:t>Within exon 3 we can also find a position greater than 35 amino acids from the initiating Met, to avoid translation re-initiation. </a:t>
            </a:r>
          </a:p>
          <a:p>
            <a:r>
              <a:rPr lang="en-US"/>
              <a:t>And potential also, greater than 50 bp upstream of a splice site. Such that a premature stop codon can induce nonsense-mediated decay.</a:t>
            </a:r>
          </a:p>
        </p:txBody>
      </p:sp>
      <p:sp>
        <p:nvSpPr>
          <p:cNvPr id="4" name="Slide Number Placeholder 3">
            <a:extLst>
              <a:ext uri="{FF2B5EF4-FFF2-40B4-BE49-F238E27FC236}">
                <a16:creationId xmlns:a16="http://schemas.microsoft.com/office/drawing/2014/main" id="{497B18AB-4461-58F6-BB34-645F87C31B93}"/>
              </a:ext>
            </a:extLst>
          </p:cNvPr>
          <p:cNvSpPr>
            <a:spLocks noGrp="1"/>
          </p:cNvSpPr>
          <p:nvPr>
            <p:ph type="sldNum" sz="quarter" idx="5"/>
          </p:nvPr>
        </p:nvSpPr>
        <p:spPr/>
        <p:txBody>
          <a:bodyPr/>
          <a:lstStyle/>
          <a:p>
            <a:fld id="{2EF75FBB-F795-8348-80DC-D3559A2C5DB8}" type="slidenum">
              <a:rPr lang="en-US" smtClean="0"/>
              <a:t>46</a:t>
            </a:fld>
            <a:endParaRPr lang="en-US"/>
          </a:p>
        </p:txBody>
      </p:sp>
    </p:spTree>
    <p:extLst>
      <p:ext uri="{BB962C8B-B14F-4D97-AF65-F5344CB8AC3E}">
        <p14:creationId xmlns:p14="http://schemas.microsoft.com/office/powerpoint/2010/main" val="438854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3AF81-E325-50AD-226A-E578FBA62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231F5-1B89-7A2F-8CAD-2C14430E7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CB671-ED75-67C6-9E9E-87D4323A71E3}"/>
              </a:ext>
            </a:extLst>
          </p:cNvPr>
          <p:cNvSpPr>
            <a:spLocks noGrp="1"/>
          </p:cNvSpPr>
          <p:nvPr>
            <p:ph type="body" idx="1"/>
          </p:nvPr>
        </p:nvSpPr>
        <p:spPr/>
        <p:txBody>
          <a:bodyPr/>
          <a:lstStyle/>
          <a:p>
            <a:pPr algn="l">
              <a:lnSpc>
                <a:spcPct val="105000"/>
              </a:lnSpc>
            </a:pPr>
            <a:r>
              <a:rPr lang="en-US" sz="1200">
                <a:solidFill>
                  <a:schemeClr val="tx1"/>
                </a:solidFill>
              </a:rPr>
              <a:t>It is preferable to maintain the normal splicing arrangement for knockout transcripts, so that</a:t>
            </a:r>
          </a:p>
          <a:p>
            <a:pPr algn="l">
              <a:lnSpc>
                <a:spcPct val="105000"/>
              </a:lnSpc>
            </a:pPr>
            <a:r>
              <a:rPr lang="en-US" sz="1200">
                <a:solidFill>
                  <a:schemeClr val="tx1"/>
                </a:solidFill>
              </a:rPr>
              <a:t> the effects of a frameshift mutation can be predicted. Disruption of splice junctions can lead to </a:t>
            </a:r>
          </a:p>
          <a:p>
            <a:pPr algn="l">
              <a:lnSpc>
                <a:spcPct val="105000"/>
              </a:lnSpc>
            </a:pPr>
            <a:r>
              <a:rPr lang="en-US" sz="1200">
                <a:solidFill>
                  <a:schemeClr val="tx1"/>
                </a:solidFill>
              </a:rPr>
              <a:t>cryptic splicing or exon-skipping, which may be difficult to predict without transcriptomic analysis.</a:t>
            </a:r>
          </a:p>
          <a:p>
            <a:pPr algn="l">
              <a:lnSpc>
                <a:spcPct val="105000"/>
              </a:lnSpc>
            </a:pPr>
            <a:r>
              <a:rPr lang="en-US" sz="1200">
                <a:solidFill>
                  <a:schemeClr val="tx1"/>
                </a:solidFill>
              </a:rPr>
              <a:t> Correct splicing is also required for nonsense-mediated decay.</a:t>
            </a:r>
          </a:p>
        </p:txBody>
      </p:sp>
      <p:sp>
        <p:nvSpPr>
          <p:cNvPr id="4" name="Slide Number Placeholder 3">
            <a:extLst>
              <a:ext uri="{FF2B5EF4-FFF2-40B4-BE49-F238E27FC236}">
                <a16:creationId xmlns:a16="http://schemas.microsoft.com/office/drawing/2014/main" id="{F0C247FA-96E9-593F-D3FB-9760500A428B}"/>
              </a:ext>
            </a:extLst>
          </p:cNvPr>
          <p:cNvSpPr>
            <a:spLocks noGrp="1"/>
          </p:cNvSpPr>
          <p:nvPr>
            <p:ph type="sldNum" sz="quarter" idx="5"/>
          </p:nvPr>
        </p:nvSpPr>
        <p:spPr/>
        <p:txBody>
          <a:bodyPr/>
          <a:lstStyle/>
          <a:p>
            <a:fld id="{2EF75FBB-F795-8348-80DC-D3559A2C5DB8}" type="slidenum">
              <a:rPr lang="en-US" smtClean="0"/>
              <a:t>48</a:t>
            </a:fld>
            <a:endParaRPr lang="en-US"/>
          </a:p>
        </p:txBody>
      </p:sp>
    </p:spTree>
    <p:extLst>
      <p:ext uri="{BB962C8B-B14F-4D97-AF65-F5344CB8AC3E}">
        <p14:creationId xmlns:p14="http://schemas.microsoft.com/office/powerpoint/2010/main" val="514579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i="0" u="none" strike="noStrike">
              <a:solidFill>
                <a:srgbClr val="666666"/>
              </a:solidFill>
              <a:effectLst/>
              <a:latin typeface="Luxi Sans"/>
            </a:endParaRPr>
          </a:p>
          <a:p>
            <a:endParaRPr lang="en-GB" b="1" i="0" u="none" strike="noStrike">
              <a:solidFill>
                <a:srgbClr val="666666"/>
              </a:solidFill>
              <a:effectLst/>
              <a:latin typeface="Luxi Sans"/>
            </a:endParaRPr>
          </a:p>
          <a:p>
            <a:endParaRPr lang="en-GB" b="1" i="0" u="none" strike="noStrike">
              <a:solidFill>
                <a:srgbClr val="666666"/>
              </a:solidFill>
              <a:effectLst/>
              <a:latin typeface="Luxi Sans"/>
            </a:endParaRPr>
          </a:p>
          <a:p>
            <a:r>
              <a:rPr lang="en-GB" b="1" i="0" u="none" strike="noStrike">
                <a:solidFill>
                  <a:srgbClr val="666666"/>
                </a:solidFill>
                <a:effectLst/>
                <a:latin typeface="Luxi Sans"/>
              </a:rPr>
              <a:t>NGG CRISPR sites identified by the </a:t>
            </a:r>
            <a:r>
              <a:rPr lang="en-GB" b="1" i="0">
                <a:solidFill>
                  <a:srgbClr val="33478C"/>
                </a:solidFill>
                <a:effectLst/>
                <a:latin typeface="Luxi Sans"/>
                <a:hlinkClick r:id="rId3"/>
              </a:rPr>
              <a:t>Wellcome Trust Sanger Institute Genome </a:t>
            </a:r>
            <a:r>
              <a:rPr lang="en-GB" b="1" i="0">
                <a:solidFill>
                  <a:srgbClr val="33478C"/>
                </a:solidFill>
                <a:effectLst/>
                <a:latin typeface="Luxi Sans"/>
              </a:rPr>
              <a:t>Editing (WGE). </a:t>
            </a:r>
            <a:r>
              <a:rPr lang="en-GB" b="1" i="0">
                <a:solidFill>
                  <a:srgbClr val="33478C"/>
                </a:solidFill>
                <a:effectLst/>
                <a:latin typeface="Luxi Sans"/>
                <a:hlinkClick r:id="rId4"/>
              </a:rPr>
              <a:t>https://doi.org/10.1093/bioinformatics/btv308</a:t>
            </a:r>
            <a:endParaRPr lang="en-US"/>
          </a:p>
        </p:txBody>
      </p:sp>
      <p:sp>
        <p:nvSpPr>
          <p:cNvPr id="4" name="Slide Number Placeholder 3"/>
          <p:cNvSpPr>
            <a:spLocks noGrp="1"/>
          </p:cNvSpPr>
          <p:nvPr>
            <p:ph type="sldNum" sz="quarter" idx="5"/>
          </p:nvPr>
        </p:nvSpPr>
        <p:spPr/>
        <p:txBody>
          <a:bodyPr/>
          <a:lstStyle/>
          <a:p>
            <a:fld id="{2EF75FBB-F795-8348-80DC-D3559A2C5DB8}" type="slidenum">
              <a:rPr lang="en-US" smtClean="0"/>
              <a:t>49</a:t>
            </a:fld>
            <a:endParaRPr lang="en-US"/>
          </a:p>
        </p:txBody>
      </p:sp>
    </p:spTree>
    <p:extLst>
      <p:ext uri="{BB962C8B-B14F-4D97-AF65-F5344CB8AC3E}">
        <p14:creationId xmlns:p14="http://schemas.microsoft.com/office/powerpoint/2010/main" val="3472761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B961-77D4-7E47-3401-9D5BD1402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A19A7-67D2-E0B2-57DA-15D6E0640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5B306-6F16-1C8A-3BD7-43483F8504FA}"/>
              </a:ext>
            </a:extLst>
          </p:cNvPr>
          <p:cNvSpPr>
            <a:spLocks noGrp="1"/>
          </p:cNvSpPr>
          <p:nvPr>
            <p:ph type="body" idx="1"/>
          </p:nvPr>
        </p:nvSpPr>
        <p:spPr/>
        <p:txBody>
          <a:bodyPr/>
          <a:lstStyle/>
          <a:p>
            <a:r>
              <a:rPr lang="en-GB" b="1" i="0" u="none" strike="noStrike">
                <a:solidFill>
                  <a:srgbClr val="666666"/>
                </a:solidFill>
                <a:effectLst/>
                <a:latin typeface="Luxi Sans"/>
              </a:rPr>
              <a:t>NGG CRISPR sites identified by the </a:t>
            </a:r>
            <a:r>
              <a:rPr lang="en-GB" b="1" i="0">
                <a:solidFill>
                  <a:srgbClr val="33478C"/>
                </a:solidFill>
                <a:effectLst/>
                <a:latin typeface="Luxi Sans"/>
                <a:hlinkClick r:id="rId3"/>
              </a:rPr>
              <a:t>Wellcome Trust Sanger Institute Genome </a:t>
            </a:r>
            <a:r>
              <a:rPr lang="en-GB" b="1" i="0">
                <a:solidFill>
                  <a:srgbClr val="33478C"/>
                </a:solidFill>
                <a:effectLst/>
                <a:latin typeface="Luxi Sans"/>
              </a:rPr>
              <a:t>Editing (WGE). </a:t>
            </a:r>
            <a:r>
              <a:rPr lang="en-GB" b="1" i="0">
                <a:solidFill>
                  <a:srgbClr val="33478C"/>
                </a:solidFill>
                <a:effectLst/>
                <a:latin typeface="Luxi Sans"/>
                <a:hlinkClick r:id="rId4"/>
              </a:rPr>
              <a:t>https://doi.org/10.1093/bioinformatics/btv308</a:t>
            </a:r>
            <a:endParaRPr lang="en-US"/>
          </a:p>
        </p:txBody>
      </p:sp>
      <p:sp>
        <p:nvSpPr>
          <p:cNvPr id="4" name="Slide Number Placeholder 3">
            <a:extLst>
              <a:ext uri="{FF2B5EF4-FFF2-40B4-BE49-F238E27FC236}">
                <a16:creationId xmlns:a16="http://schemas.microsoft.com/office/drawing/2014/main" id="{11FDD891-0FB6-D6A3-820C-812236A201F0}"/>
              </a:ext>
            </a:extLst>
          </p:cNvPr>
          <p:cNvSpPr>
            <a:spLocks noGrp="1"/>
          </p:cNvSpPr>
          <p:nvPr>
            <p:ph type="sldNum" sz="quarter" idx="5"/>
          </p:nvPr>
        </p:nvSpPr>
        <p:spPr/>
        <p:txBody>
          <a:bodyPr/>
          <a:lstStyle/>
          <a:p>
            <a:fld id="{2EF75FBB-F795-8348-80DC-D3559A2C5DB8}" type="slidenum">
              <a:rPr lang="en-US" smtClean="0"/>
              <a:t>50</a:t>
            </a:fld>
            <a:endParaRPr lang="en-US"/>
          </a:p>
        </p:txBody>
      </p:sp>
    </p:spTree>
    <p:extLst>
      <p:ext uri="{BB962C8B-B14F-4D97-AF65-F5344CB8AC3E}">
        <p14:creationId xmlns:p14="http://schemas.microsoft.com/office/powerpoint/2010/main" val="748281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calculation of mismatches indicates that this guide might be a good choice. Here we can see only 1 location with zero mismatches, which corresponds to the location we wish to target with sgRNA. There are no locations with 1 or two mismatches, which satisfies our basic criteria for level of mismatches.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data was generated by the </a:t>
            </a:r>
            <a:r>
              <a:rPr lang="en-GB" b="0" i="0" u="none" strike="noStrike" err="1">
                <a:solidFill>
                  <a:srgbClr val="333333"/>
                </a:solidFill>
                <a:effectLst/>
                <a:latin typeface="Helvetica Neue" panose="02000503000000020004" pitchFamily="2" charset="0"/>
              </a:rPr>
              <a:t>Wellcome</a:t>
            </a:r>
            <a:r>
              <a:rPr lang="en-GB" b="0" i="0" u="none" strike="noStrike">
                <a:solidFill>
                  <a:srgbClr val="333333"/>
                </a:solidFill>
                <a:effectLst/>
                <a:latin typeface="Helvetica Neue" panose="02000503000000020004" pitchFamily="2" charset="0"/>
              </a:rPr>
              <a:t> Sanger Institute Genome Editing (WGE) </a:t>
            </a:r>
            <a:r>
              <a:rPr lang="en-US" b="0" i="0" u="none" strike="noStrike">
                <a:solidFill>
                  <a:srgbClr val="333333"/>
                </a:solidFill>
                <a:effectLst/>
                <a:latin typeface="Helvetica Neue" panose="02000503000000020004" pitchFamily="2" charset="0"/>
              </a:rPr>
              <a:t>algorithm. </a:t>
            </a:r>
            <a:r>
              <a:rPr lang="en-GB" b="0" i="0" u="none" strike="noStrike">
                <a:solidFill>
                  <a:srgbClr val="333333"/>
                </a:solidFill>
                <a:effectLst/>
                <a:latin typeface="Helvetica Neue" panose="02000503000000020004" pitchFamily="2" charset="0"/>
              </a:rPr>
              <a:t>The link takes to directly to a page with information about the specific guide. </a:t>
            </a:r>
            <a:endParaRPr lang="en-US" b="0" i="0" u="none" strike="noStrike">
              <a:solidFill>
                <a:srgbClr val="333333"/>
              </a:solidFill>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2EF75FBB-F795-8348-80DC-D3559A2C5DB8}" type="slidenum">
              <a:rPr lang="en-US" smtClean="0"/>
              <a:t>51</a:t>
            </a:fld>
            <a:endParaRPr lang="en-US"/>
          </a:p>
        </p:txBody>
      </p:sp>
    </p:spTree>
    <p:extLst>
      <p:ext uri="{BB962C8B-B14F-4D97-AF65-F5344CB8AC3E}">
        <p14:creationId xmlns:p14="http://schemas.microsoft.com/office/powerpoint/2010/main" val="3834847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C3479-A202-840D-1A1B-EA02C4F84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AA4B7-82BF-0E5D-F996-EF43FC028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A5FD8D-2AC5-0A1C-3226-B0933B49DD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DE2BF9-5C77-53C1-7BB2-4B6897F760FD}"/>
              </a:ext>
            </a:extLst>
          </p:cNvPr>
          <p:cNvSpPr>
            <a:spLocks noGrp="1"/>
          </p:cNvSpPr>
          <p:nvPr>
            <p:ph type="sldNum" sz="quarter" idx="5"/>
          </p:nvPr>
        </p:nvSpPr>
        <p:spPr/>
        <p:txBody>
          <a:bodyPr/>
          <a:lstStyle/>
          <a:p>
            <a:fld id="{2EF75FBB-F795-8348-80DC-D3559A2C5DB8}" type="slidenum">
              <a:rPr lang="en-US" smtClean="0"/>
              <a:t>52</a:t>
            </a:fld>
            <a:endParaRPr lang="en-US"/>
          </a:p>
        </p:txBody>
      </p:sp>
    </p:spTree>
    <p:extLst>
      <p:ext uri="{BB962C8B-B14F-4D97-AF65-F5344CB8AC3E}">
        <p14:creationId xmlns:p14="http://schemas.microsoft.com/office/powerpoint/2010/main" val="12804251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links to the homepage rather than the individual guide, so you would have to enter the genomic location and find the guide again. However, you might choose not to do this as the summary gives a good indication of your results. </a:t>
            </a:r>
          </a:p>
          <a:p>
            <a:r>
              <a:rPr lang="en-US"/>
              <a:t>Here you can see D6- which indicates that the most likely outcome is a deletion of 6 nucleotides. The probability of this occurring is 35.9%. The percentage of in-frame edits (multiples of three). </a:t>
            </a:r>
          </a:p>
        </p:txBody>
      </p:sp>
      <p:sp>
        <p:nvSpPr>
          <p:cNvPr id="4" name="Slide Number Placeholder 3"/>
          <p:cNvSpPr>
            <a:spLocks noGrp="1"/>
          </p:cNvSpPr>
          <p:nvPr>
            <p:ph type="sldNum" sz="quarter" idx="5"/>
          </p:nvPr>
        </p:nvSpPr>
        <p:spPr/>
        <p:txBody>
          <a:bodyPr/>
          <a:lstStyle/>
          <a:p>
            <a:fld id="{2EF75FBB-F795-8348-80DC-D3559A2C5DB8}" type="slidenum">
              <a:rPr lang="en-US" smtClean="0"/>
              <a:t>53</a:t>
            </a:fld>
            <a:endParaRPr lang="en-US"/>
          </a:p>
        </p:txBody>
      </p:sp>
    </p:spTree>
    <p:extLst>
      <p:ext uri="{BB962C8B-B14F-4D97-AF65-F5344CB8AC3E}">
        <p14:creationId xmlns:p14="http://schemas.microsoft.com/office/powerpoint/2010/main" val="382072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B43D9-0CA9-6F44-5805-A1D8F9F76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99DCEE-2508-0A7D-169A-1452C71DB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67EBFF-1B8F-01E1-8CBF-01F76D388545}"/>
              </a:ext>
            </a:extLst>
          </p:cNvPr>
          <p:cNvSpPr>
            <a:spLocks noGrp="1"/>
          </p:cNvSpPr>
          <p:nvPr>
            <p:ph type="body" idx="1"/>
          </p:nvPr>
        </p:nvSpPr>
        <p:spPr/>
        <p:txBody>
          <a:bodyPr/>
          <a:lstStyle/>
          <a:p>
            <a:r>
              <a:rPr lang="en-GB"/>
              <a:t>P31 of notes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DECIPHER enhances clinical diagnosis by retrieving information from a variety of bioinformatics resources relevant to the variant found in the patient. The variant is then viewed in the context of both normal variation and pathogenic variation reported at that locus thereby facilitating interpretation.</a:t>
            </a:r>
          </a:p>
          <a:p>
            <a:endParaRPr lang="en-US"/>
          </a:p>
        </p:txBody>
      </p:sp>
      <p:sp>
        <p:nvSpPr>
          <p:cNvPr id="4" name="Slide Number Placeholder 3">
            <a:extLst>
              <a:ext uri="{FF2B5EF4-FFF2-40B4-BE49-F238E27FC236}">
                <a16:creationId xmlns:a16="http://schemas.microsoft.com/office/drawing/2014/main" id="{4F1A9DBE-3BBF-251B-CA7E-DE6C6FE1568C}"/>
              </a:ext>
            </a:extLst>
          </p:cNvPr>
          <p:cNvSpPr>
            <a:spLocks noGrp="1"/>
          </p:cNvSpPr>
          <p:nvPr>
            <p:ph type="sldNum" sz="quarter" idx="5"/>
          </p:nvPr>
        </p:nvSpPr>
        <p:spPr/>
        <p:txBody>
          <a:bodyPr/>
          <a:lstStyle/>
          <a:p>
            <a:fld id="{2EF75FBB-F795-8348-80DC-D3559A2C5DB8}" type="slidenum">
              <a:rPr lang="en-US" smtClean="0"/>
              <a:t>7</a:t>
            </a:fld>
            <a:endParaRPr lang="en-US"/>
          </a:p>
        </p:txBody>
      </p:sp>
    </p:spTree>
    <p:extLst>
      <p:ext uri="{BB962C8B-B14F-4D97-AF65-F5344CB8AC3E}">
        <p14:creationId xmlns:p14="http://schemas.microsoft.com/office/powerpoint/2010/main" val="3754396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95EC5-7015-45CD-4669-348E6D3F6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707A2-035D-F3B4-4BD2-DC7AF70EC6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939AA-6539-40BA-FF50-C670000BD435}"/>
              </a:ext>
            </a:extLst>
          </p:cNvPr>
          <p:cNvSpPr>
            <a:spLocks noGrp="1"/>
          </p:cNvSpPr>
          <p:nvPr>
            <p:ph type="body" idx="1"/>
          </p:nvPr>
        </p:nvSpPr>
        <p:spPr/>
        <p:txBody>
          <a:bodyPr/>
          <a:lstStyle/>
          <a:p>
            <a:r>
              <a:rPr lang="en-US"/>
              <a:t>It populates the known exons for the gene, and then you need to select the exon which you want to create guides for. </a:t>
            </a:r>
          </a:p>
        </p:txBody>
      </p:sp>
      <p:sp>
        <p:nvSpPr>
          <p:cNvPr id="4" name="Slide Number Placeholder 3">
            <a:extLst>
              <a:ext uri="{FF2B5EF4-FFF2-40B4-BE49-F238E27FC236}">
                <a16:creationId xmlns:a16="http://schemas.microsoft.com/office/drawing/2014/main" id="{E97550C0-6175-54C2-42C9-4E6B44FC2387}"/>
              </a:ext>
            </a:extLst>
          </p:cNvPr>
          <p:cNvSpPr>
            <a:spLocks noGrp="1"/>
          </p:cNvSpPr>
          <p:nvPr>
            <p:ph type="sldNum" sz="quarter" idx="5"/>
          </p:nvPr>
        </p:nvSpPr>
        <p:spPr/>
        <p:txBody>
          <a:bodyPr/>
          <a:lstStyle/>
          <a:p>
            <a:fld id="{2EF75FBB-F795-8348-80DC-D3559A2C5DB8}" type="slidenum">
              <a:rPr lang="en-US" smtClean="0"/>
              <a:t>54</a:t>
            </a:fld>
            <a:endParaRPr lang="en-US"/>
          </a:p>
        </p:txBody>
      </p:sp>
    </p:spTree>
    <p:extLst>
      <p:ext uri="{BB962C8B-B14F-4D97-AF65-F5344CB8AC3E}">
        <p14:creationId xmlns:p14="http://schemas.microsoft.com/office/powerpoint/2010/main" val="2621112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B12C2-9BAF-A125-8B75-C1611B84C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C332B-39DE-A538-97D4-EF15CE9E2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EAD99-24A5-9D11-DE46-CEEE834B9F39}"/>
              </a:ext>
            </a:extLst>
          </p:cNvPr>
          <p:cNvSpPr>
            <a:spLocks noGrp="1"/>
          </p:cNvSpPr>
          <p:nvPr>
            <p:ph type="body" idx="1"/>
          </p:nvPr>
        </p:nvSpPr>
        <p:spPr/>
        <p:txBody>
          <a:bodyPr/>
          <a:lstStyle/>
          <a:p>
            <a:r>
              <a:rPr lang="en-US"/>
              <a:t>The list is in order of location in the exon from 5’ to 3’. Again this is an </a:t>
            </a:r>
            <a:r>
              <a:rPr lang="en-US" err="1"/>
              <a:t>ubiased</a:t>
            </a:r>
            <a:r>
              <a:rPr lang="en-US"/>
              <a:t> list of guides. </a:t>
            </a:r>
          </a:p>
        </p:txBody>
      </p:sp>
      <p:sp>
        <p:nvSpPr>
          <p:cNvPr id="4" name="Slide Number Placeholder 3">
            <a:extLst>
              <a:ext uri="{FF2B5EF4-FFF2-40B4-BE49-F238E27FC236}">
                <a16:creationId xmlns:a16="http://schemas.microsoft.com/office/drawing/2014/main" id="{8DD1B65E-2E34-B890-51D5-B61CA1DEF781}"/>
              </a:ext>
            </a:extLst>
          </p:cNvPr>
          <p:cNvSpPr>
            <a:spLocks noGrp="1"/>
          </p:cNvSpPr>
          <p:nvPr>
            <p:ph type="sldNum" sz="quarter" idx="5"/>
          </p:nvPr>
        </p:nvSpPr>
        <p:spPr/>
        <p:txBody>
          <a:bodyPr/>
          <a:lstStyle/>
          <a:p>
            <a:fld id="{2EF75FBB-F795-8348-80DC-D3559A2C5DB8}" type="slidenum">
              <a:rPr lang="en-US" smtClean="0"/>
              <a:t>55</a:t>
            </a:fld>
            <a:endParaRPr lang="en-US"/>
          </a:p>
        </p:txBody>
      </p:sp>
    </p:spTree>
    <p:extLst>
      <p:ext uri="{BB962C8B-B14F-4D97-AF65-F5344CB8AC3E}">
        <p14:creationId xmlns:p14="http://schemas.microsoft.com/office/powerpoint/2010/main" val="16605951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A1D44-D1B7-8181-CD27-7412D226E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583F7-18B0-C048-F9A7-8DF06CCCD8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44440-C1C7-256A-3125-C2CCFB5CB282}"/>
              </a:ext>
            </a:extLst>
          </p:cNvPr>
          <p:cNvSpPr>
            <a:spLocks noGrp="1"/>
          </p:cNvSpPr>
          <p:nvPr>
            <p:ph type="body" idx="1"/>
          </p:nvPr>
        </p:nvSpPr>
        <p:spPr/>
        <p:txBody>
          <a:bodyPr/>
          <a:lstStyle/>
          <a:p>
            <a:pPr>
              <a:lnSpc>
                <a:spcPct val="105000"/>
              </a:lnSpc>
            </a:pPr>
            <a:r>
              <a:rPr lang="en-GB" sz="1200">
                <a:effectLst/>
                <a:latin typeface="Calibri" panose="020F0502020204030204" pitchFamily="34" charset="0"/>
                <a:ea typeface="MS Mincho" panose="02020609040205080304" pitchFamily="49" charset="-128"/>
                <a:cs typeface="Arial" panose="020B0604020202020204" pitchFamily="34" charset="0"/>
              </a:rPr>
              <a:t>Primer-BLAST requires an input FASTA sequence, with the flanking sequence from </a:t>
            </a:r>
          </a:p>
          <a:p>
            <a:pPr>
              <a:lnSpc>
                <a:spcPct val="105000"/>
              </a:lnSpc>
            </a:pPr>
            <a:r>
              <a:rPr lang="en-GB" sz="1200">
                <a:effectLst/>
                <a:latin typeface="Calibri" panose="020F0502020204030204" pitchFamily="34" charset="0"/>
                <a:ea typeface="MS Mincho" panose="02020609040205080304" pitchFamily="49" charset="-128"/>
                <a:cs typeface="Arial" panose="020B0604020202020204" pitchFamily="34" charset="0"/>
              </a:rPr>
              <a:t>either side of the CRISPR cleavage site.</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a:extLst>
              <a:ext uri="{FF2B5EF4-FFF2-40B4-BE49-F238E27FC236}">
                <a16:creationId xmlns:a16="http://schemas.microsoft.com/office/drawing/2014/main" id="{6ADF6B46-BD36-9FBB-0BE0-EFFB53ABA7EF}"/>
              </a:ext>
            </a:extLst>
          </p:cNvPr>
          <p:cNvSpPr>
            <a:spLocks noGrp="1"/>
          </p:cNvSpPr>
          <p:nvPr>
            <p:ph type="sldNum" sz="quarter" idx="5"/>
          </p:nvPr>
        </p:nvSpPr>
        <p:spPr/>
        <p:txBody>
          <a:bodyPr/>
          <a:lstStyle/>
          <a:p>
            <a:fld id="{2EF75FBB-F795-8348-80DC-D3559A2C5DB8}" type="slidenum">
              <a:rPr lang="en-US" smtClean="0"/>
              <a:t>56</a:t>
            </a:fld>
            <a:endParaRPr lang="en-US"/>
          </a:p>
        </p:txBody>
      </p:sp>
    </p:spTree>
    <p:extLst>
      <p:ext uri="{BB962C8B-B14F-4D97-AF65-F5344CB8AC3E}">
        <p14:creationId xmlns:p14="http://schemas.microsoft.com/office/powerpoint/2010/main" val="2411045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F1D90-07B9-6507-1808-697C9EB45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49C60B-F38A-4D7E-E5D9-99772BCBB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97AB8A-3C8D-2E84-7810-3CC96541BE5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86B6D9-D8C3-55EC-894C-07C5FBD1C3B6}"/>
              </a:ext>
            </a:extLst>
          </p:cNvPr>
          <p:cNvSpPr>
            <a:spLocks noGrp="1"/>
          </p:cNvSpPr>
          <p:nvPr>
            <p:ph type="sldNum" sz="quarter" idx="5"/>
          </p:nvPr>
        </p:nvSpPr>
        <p:spPr/>
        <p:txBody>
          <a:bodyPr/>
          <a:lstStyle/>
          <a:p>
            <a:fld id="{2EF75FBB-F795-8348-80DC-D3559A2C5DB8}" type="slidenum">
              <a:rPr lang="en-US" smtClean="0"/>
              <a:t>57</a:t>
            </a:fld>
            <a:endParaRPr lang="en-US"/>
          </a:p>
        </p:txBody>
      </p:sp>
    </p:spTree>
    <p:extLst>
      <p:ext uri="{BB962C8B-B14F-4D97-AF65-F5344CB8AC3E}">
        <p14:creationId xmlns:p14="http://schemas.microsoft.com/office/powerpoint/2010/main" val="3453407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DE320-DF50-4082-331C-34EC9CEDD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5324F-1DA1-BADC-5B40-7FCE4F5583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219A29-9A71-944C-C56C-FE24E2202008}"/>
              </a:ext>
            </a:extLst>
          </p:cNvPr>
          <p:cNvSpPr>
            <a:spLocks noGrp="1"/>
          </p:cNvSpPr>
          <p:nvPr>
            <p:ph type="body" idx="1"/>
          </p:nvPr>
        </p:nvSpPr>
        <p:spPr/>
        <p:txBody>
          <a:bodyPr/>
          <a:lstStyle/>
          <a:p>
            <a:pPr algn="l">
              <a:lnSpc>
                <a:spcPct val="105000"/>
              </a:lnSpc>
            </a:pPr>
            <a:r>
              <a:rPr lang="en-US"/>
              <a:t>Pg 69 of notes  </a:t>
            </a:r>
            <a:r>
              <a:rPr lang="en-US" sz="1200">
                <a:solidFill>
                  <a:schemeClr val="tx1"/>
                </a:solidFill>
              </a:rPr>
              <a:t>Summary of data you will get and how </a:t>
            </a:r>
            <a:r>
              <a:rPr lang="en-US" sz="1200"/>
              <a:t>scoring works.</a:t>
            </a:r>
          </a:p>
          <a:p>
            <a:pPr algn="l">
              <a:lnSpc>
                <a:spcPct val="105000"/>
              </a:lnSpc>
            </a:pPr>
            <a:r>
              <a:rPr lang="en-US" sz="1200"/>
              <a:t>p60-61 notes </a:t>
            </a:r>
            <a:endParaRPr lang="en-US" sz="1200">
              <a:solidFill>
                <a:schemeClr val="tx1"/>
              </a:solidFill>
            </a:endParaRPr>
          </a:p>
          <a:p>
            <a:endParaRPr lang="en-US"/>
          </a:p>
        </p:txBody>
      </p:sp>
      <p:sp>
        <p:nvSpPr>
          <p:cNvPr id="4" name="Slide Number Placeholder 3">
            <a:extLst>
              <a:ext uri="{FF2B5EF4-FFF2-40B4-BE49-F238E27FC236}">
                <a16:creationId xmlns:a16="http://schemas.microsoft.com/office/drawing/2014/main" id="{0F57052B-88EB-2F5D-9F10-CE519A0BD4E2}"/>
              </a:ext>
            </a:extLst>
          </p:cNvPr>
          <p:cNvSpPr>
            <a:spLocks noGrp="1"/>
          </p:cNvSpPr>
          <p:nvPr>
            <p:ph type="sldNum" sz="quarter" idx="5"/>
          </p:nvPr>
        </p:nvSpPr>
        <p:spPr/>
        <p:txBody>
          <a:bodyPr/>
          <a:lstStyle/>
          <a:p>
            <a:fld id="{2EF75FBB-F795-8348-80DC-D3559A2C5DB8}" type="slidenum">
              <a:rPr lang="en-US" smtClean="0"/>
              <a:t>58</a:t>
            </a:fld>
            <a:endParaRPr lang="en-US"/>
          </a:p>
        </p:txBody>
      </p:sp>
    </p:spTree>
    <p:extLst>
      <p:ext uri="{BB962C8B-B14F-4D97-AF65-F5344CB8AC3E}">
        <p14:creationId xmlns:p14="http://schemas.microsoft.com/office/powerpoint/2010/main" val="41012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Other ways to design gRNA using the </a:t>
            </a:r>
            <a:r>
              <a:rPr lang="en-GB" b="0" i="0" u="none" strike="noStrike" err="1">
                <a:solidFill>
                  <a:srgbClr val="333333"/>
                </a:solidFill>
                <a:effectLst/>
                <a:latin typeface="Helvetica Neue" panose="02000503000000020004" pitchFamily="2" charset="0"/>
              </a:rPr>
              <a:t>Wellcome</a:t>
            </a:r>
            <a:r>
              <a:rPr lang="en-GB" b="0" i="0" u="none" strike="noStrike">
                <a:solidFill>
                  <a:srgbClr val="333333"/>
                </a:solidFill>
                <a:effectLst/>
                <a:latin typeface="Helvetica Neue" panose="02000503000000020004" pitchFamily="2" charset="0"/>
              </a:rPr>
              <a:t> Sanger Institute Genome Editing (WGE)  design suite. </a:t>
            </a:r>
          </a:p>
          <a:p>
            <a:endParaRPr lang="en-US"/>
          </a:p>
        </p:txBody>
      </p:sp>
      <p:sp>
        <p:nvSpPr>
          <p:cNvPr id="4" name="Slide Number Placeholder 3"/>
          <p:cNvSpPr>
            <a:spLocks noGrp="1"/>
          </p:cNvSpPr>
          <p:nvPr>
            <p:ph type="sldNum" sz="quarter" idx="5"/>
          </p:nvPr>
        </p:nvSpPr>
        <p:spPr/>
        <p:txBody>
          <a:bodyPr/>
          <a:lstStyle/>
          <a:p>
            <a:fld id="{2EF75FBB-F795-8348-80DC-D3559A2C5DB8}" type="slidenum">
              <a:rPr lang="en-US" smtClean="0"/>
              <a:t>59</a:t>
            </a:fld>
            <a:endParaRPr lang="en-US"/>
          </a:p>
        </p:txBody>
      </p:sp>
    </p:spTree>
    <p:extLst>
      <p:ext uri="{BB962C8B-B14F-4D97-AF65-F5344CB8AC3E}">
        <p14:creationId xmlns:p14="http://schemas.microsoft.com/office/powerpoint/2010/main" val="1462425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software has a wide range of user defined options including the reference genome and PAM sequence. </a:t>
            </a:r>
          </a:p>
          <a:p>
            <a:endParaRPr lang="en-US"/>
          </a:p>
          <a:p>
            <a:r>
              <a:rPr lang="en-US"/>
              <a:t>Designs primers for cloning sgRNA into plasmids or for In vitro transcription downstream of a T7 promoter. It also provides primers for amplification of genomic DNA surrounding the gRNA target site. </a:t>
            </a:r>
          </a:p>
        </p:txBody>
      </p:sp>
      <p:sp>
        <p:nvSpPr>
          <p:cNvPr id="4" name="Slide Number Placeholder 3"/>
          <p:cNvSpPr>
            <a:spLocks noGrp="1"/>
          </p:cNvSpPr>
          <p:nvPr>
            <p:ph type="sldNum" sz="quarter" idx="5"/>
          </p:nvPr>
        </p:nvSpPr>
        <p:spPr/>
        <p:txBody>
          <a:bodyPr/>
          <a:lstStyle/>
          <a:p>
            <a:fld id="{2EF75FBB-F795-8348-80DC-D3559A2C5DB8}" type="slidenum">
              <a:rPr lang="en-US" smtClean="0"/>
              <a:t>60</a:t>
            </a:fld>
            <a:endParaRPr lang="en-US"/>
          </a:p>
        </p:txBody>
      </p:sp>
    </p:spTree>
    <p:extLst>
      <p:ext uri="{BB962C8B-B14F-4D97-AF65-F5344CB8AC3E}">
        <p14:creationId xmlns:p14="http://schemas.microsoft.com/office/powerpoint/2010/main" val="4271667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77809-460C-24B2-213F-2F5780BC0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94F2E-A7A1-0300-30D6-320595D50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6346A3-9C4B-C271-7784-A55A457D0A6D}"/>
              </a:ext>
            </a:extLst>
          </p:cNvPr>
          <p:cNvSpPr>
            <a:spLocks noGrp="1"/>
          </p:cNvSpPr>
          <p:nvPr>
            <p:ph type="body" idx="1"/>
          </p:nvPr>
        </p:nvSpPr>
        <p:spPr/>
        <p:txBody>
          <a:bodyPr/>
          <a:lstStyle/>
          <a:p>
            <a:r>
              <a:rPr lang="en-US"/>
              <a:t>CHOP CHOP has the genotyping primer design built-in. </a:t>
            </a:r>
          </a:p>
        </p:txBody>
      </p:sp>
      <p:sp>
        <p:nvSpPr>
          <p:cNvPr id="4" name="Slide Number Placeholder 3">
            <a:extLst>
              <a:ext uri="{FF2B5EF4-FFF2-40B4-BE49-F238E27FC236}">
                <a16:creationId xmlns:a16="http://schemas.microsoft.com/office/drawing/2014/main" id="{83384AD6-ACEE-F3BB-D188-62CAD0EF2FB6}"/>
              </a:ext>
            </a:extLst>
          </p:cNvPr>
          <p:cNvSpPr>
            <a:spLocks noGrp="1"/>
          </p:cNvSpPr>
          <p:nvPr>
            <p:ph type="sldNum" sz="quarter" idx="5"/>
          </p:nvPr>
        </p:nvSpPr>
        <p:spPr/>
        <p:txBody>
          <a:bodyPr/>
          <a:lstStyle/>
          <a:p>
            <a:fld id="{2EF75FBB-F795-8348-80DC-D3559A2C5DB8}" type="slidenum">
              <a:rPr lang="en-US" smtClean="0"/>
              <a:t>61</a:t>
            </a:fld>
            <a:endParaRPr lang="en-US"/>
          </a:p>
        </p:txBody>
      </p:sp>
    </p:spTree>
    <p:extLst>
      <p:ext uri="{BB962C8B-B14F-4D97-AF65-F5344CB8AC3E}">
        <p14:creationId xmlns:p14="http://schemas.microsoft.com/office/powerpoint/2010/main" val="6313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AAED9-8804-FC77-B785-A957C5FC2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A2017-18C0-77F0-FA1F-16C176018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160B91-650D-FC6C-E0E4-5B5BAC8BEE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mouse genome was derived from an inbred mouse strain, which means that there are significant differences to other common inbred mouse strains used in the laboratory. </a:t>
            </a:r>
          </a:p>
          <a:p>
            <a:endParaRPr lang="en-US"/>
          </a:p>
        </p:txBody>
      </p:sp>
      <p:sp>
        <p:nvSpPr>
          <p:cNvPr id="4" name="Slide Number Placeholder 3">
            <a:extLst>
              <a:ext uri="{FF2B5EF4-FFF2-40B4-BE49-F238E27FC236}">
                <a16:creationId xmlns:a16="http://schemas.microsoft.com/office/drawing/2014/main" id="{C41497D4-0DC1-5B6A-D88A-E4B4A8CDCA37}"/>
              </a:ext>
            </a:extLst>
          </p:cNvPr>
          <p:cNvSpPr>
            <a:spLocks noGrp="1"/>
          </p:cNvSpPr>
          <p:nvPr>
            <p:ph type="sldNum" sz="quarter" idx="5"/>
          </p:nvPr>
        </p:nvSpPr>
        <p:spPr/>
        <p:txBody>
          <a:bodyPr/>
          <a:lstStyle/>
          <a:p>
            <a:fld id="{2EF75FBB-F795-8348-80DC-D3559A2C5DB8}" type="slidenum">
              <a:rPr lang="en-US" smtClean="0"/>
              <a:t>8</a:t>
            </a:fld>
            <a:endParaRPr lang="en-US"/>
          </a:p>
        </p:txBody>
      </p:sp>
    </p:spTree>
    <p:extLst>
      <p:ext uri="{BB962C8B-B14F-4D97-AF65-F5344CB8AC3E}">
        <p14:creationId xmlns:p14="http://schemas.microsoft.com/office/powerpoint/2010/main" val="226966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24E93-B84B-B283-7713-8B3C9AF4E1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3E7DD-1D9D-318A-D7C7-2E14C5F39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896C3-EDEE-9ADC-F88E-D0558B330B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Google Sans"/>
              </a:rPr>
              <a:t>Genome annotation is </a:t>
            </a:r>
            <a:r>
              <a:rPr lang="en-GB" sz="1800" b="0">
                <a:solidFill>
                  <a:srgbClr val="FFFFFF"/>
                </a:solidFill>
                <a:effectLst/>
                <a:latin typeface="Google Sans"/>
              </a:rPr>
              <a:t>the process of finding and designating locations of individual genes and other features on raw DNA sequences, called assemblies</a:t>
            </a:r>
            <a:r>
              <a:rPr lang="en-GB" sz="1800">
                <a:effectLst/>
                <a:latin typeface="Google Sans"/>
              </a:rPr>
              <a:t>. Annotation gives meaning to a given sequence and makes it much easier for researchers to view and analyse its contents.</a:t>
            </a:r>
            <a:endParaRPr lang="en-GB" sz="1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MS Mincho" panose="020206090402050803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MS Mincho" panose="020206090402050803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MS Mincho" panose="02020609040205080304" pitchFamily="49" charset="-128"/>
                <a:cs typeface="Arial" panose="020B0604020202020204" pitchFamily="34" charset="0"/>
              </a:rPr>
              <a:t>P5 of notes. </a:t>
            </a:r>
            <a:r>
              <a:rPr lang="en-GB" sz="1800" strike="sngStrike">
                <a:effectLst/>
                <a:latin typeface="Calibri" panose="020F0502020204030204" pitchFamily="34" charset="0"/>
                <a:ea typeface="MS Mincho" panose="02020609040205080304" pitchFamily="49" charset="-128"/>
                <a:cs typeface="Arial" panose="020B0604020202020204" pitchFamily="34" charset="0"/>
              </a:rPr>
              <a:t>Gene annotation typically defines genes and transcripts, but it can also include other transcript features, such as transcription start sites (TSS) or polyadenylation (</a:t>
            </a:r>
            <a:r>
              <a:rPr lang="en-GB" sz="1800" strike="sngStrike" err="1">
                <a:effectLst/>
                <a:latin typeface="Calibri" panose="020F0502020204030204" pitchFamily="34" charset="0"/>
                <a:ea typeface="MS Mincho" panose="02020609040205080304" pitchFamily="49" charset="-128"/>
                <a:cs typeface="Arial" panose="020B0604020202020204" pitchFamily="34" charset="0"/>
              </a:rPr>
              <a:t>polyA</a:t>
            </a:r>
            <a:r>
              <a:rPr lang="en-GB" sz="1800" strike="sngStrike">
                <a:effectLst/>
                <a:latin typeface="Calibri" panose="020F0502020204030204" pitchFamily="34" charset="0"/>
                <a:ea typeface="MS Mincho" panose="02020609040205080304" pitchFamily="49" charset="-128"/>
                <a:cs typeface="Arial" panose="020B0604020202020204" pitchFamily="34" charset="0"/>
              </a:rPr>
              <a:t>) sites.  The main reference gene sets are GENCODE for human and mouse. </a:t>
            </a:r>
            <a:endParaRPr lang="en-US" strike="sngStrike"/>
          </a:p>
        </p:txBody>
      </p:sp>
      <p:sp>
        <p:nvSpPr>
          <p:cNvPr id="4" name="Slide Number Placeholder 3">
            <a:extLst>
              <a:ext uri="{FF2B5EF4-FFF2-40B4-BE49-F238E27FC236}">
                <a16:creationId xmlns:a16="http://schemas.microsoft.com/office/drawing/2014/main" id="{7C708578-4886-4E96-9944-B20F8483316F}"/>
              </a:ext>
            </a:extLst>
          </p:cNvPr>
          <p:cNvSpPr>
            <a:spLocks noGrp="1"/>
          </p:cNvSpPr>
          <p:nvPr>
            <p:ph type="sldNum" sz="quarter" idx="5"/>
          </p:nvPr>
        </p:nvSpPr>
        <p:spPr/>
        <p:txBody>
          <a:bodyPr/>
          <a:lstStyle/>
          <a:p>
            <a:fld id="{2EF75FBB-F795-8348-80DC-D3559A2C5DB8}" type="slidenum">
              <a:rPr lang="en-US" smtClean="0"/>
              <a:t>9</a:t>
            </a:fld>
            <a:endParaRPr lang="en-US"/>
          </a:p>
        </p:txBody>
      </p:sp>
    </p:spTree>
    <p:extLst>
      <p:ext uri="{BB962C8B-B14F-4D97-AF65-F5344CB8AC3E}">
        <p14:creationId xmlns:p14="http://schemas.microsoft.com/office/powerpoint/2010/main" val="3962734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215FB-1130-EE29-0CDE-873820249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6D4C1-A0BE-721A-952C-E2375FCD8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133E7-4C9F-EA75-5A86-7BE397B7DA43}"/>
              </a:ext>
            </a:extLst>
          </p:cNvPr>
          <p:cNvSpPr>
            <a:spLocks noGrp="1"/>
          </p:cNvSpPr>
          <p:nvPr>
            <p:ph type="body" idx="1"/>
          </p:nvPr>
        </p:nvSpPr>
        <p:spPr/>
        <p:txBody>
          <a:bodyPr/>
          <a:lstStyle/>
          <a:p>
            <a:r>
              <a:rPr lang="en-US"/>
              <a:t>P6 of note</a:t>
            </a:r>
          </a:p>
          <a:p>
            <a:endParaRPr lang="en-US"/>
          </a:p>
          <a:p>
            <a:r>
              <a:rPr lang="en-GB" b="0" i="0" u="none" strike="noStrike">
                <a:solidFill>
                  <a:srgbClr val="E8E8E8"/>
                </a:solidFill>
                <a:effectLst/>
                <a:latin typeface="Google Sans"/>
              </a:rPr>
              <a:t>The accession number is </a:t>
            </a:r>
            <a:r>
              <a:rPr lang="en-GB" b="0" i="0" u="none" strike="noStrike">
                <a:solidFill>
                  <a:srgbClr val="FFFFFF"/>
                </a:solidFill>
                <a:effectLst/>
                <a:latin typeface="Google Sans"/>
              </a:rPr>
              <a:t>a unique identifier assigned to a record in sequence databases</a:t>
            </a:r>
            <a:r>
              <a:rPr lang="en-US"/>
              <a:t>s.</a:t>
            </a:r>
          </a:p>
        </p:txBody>
      </p:sp>
      <p:sp>
        <p:nvSpPr>
          <p:cNvPr id="4" name="Slide Number Placeholder 3">
            <a:extLst>
              <a:ext uri="{FF2B5EF4-FFF2-40B4-BE49-F238E27FC236}">
                <a16:creationId xmlns:a16="http://schemas.microsoft.com/office/drawing/2014/main" id="{0B543C28-E698-33BA-D766-B224C693A09D}"/>
              </a:ext>
            </a:extLst>
          </p:cNvPr>
          <p:cNvSpPr>
            <a:spLocks noGrp="1"/>
          </p:cNvSpPr>
          <p:nvPr>
            <p:ph type="sldNum" sz="quarter" idx="5"/>
          </p:nvPr>
        </p:nvSpPr>
        <p:spPr/>
        <p:txBody>
          <a:bodyPr/>
          <a:lstStyle/>
          <a:p>
            <a:fld id="{2EF75FBB-F795-8348-80DC-D3559A2C5DB8}" type="slidenum">
              <a:rPr lang="en-US" smtClean="0"/>
              <a:t>10</a:t>
            </a:fld>
            <a:endParaRPr lang="en-US"/>
          </a:p>
        </p:txBody>
      </p:sp>
    </p:spTree>
    <p:extLst>
      <p:ext uri="{BB962C8B-B14F-4D97-AF65-F5344CB8AC3E}">
        <p14:creationId xmlns:p14="http://schemas.microsoft.com/office/powerpoint/2010/main" val="1987446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2AAAA-F0DF-597C-61D5-4EF3CFDFF0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23515-FFD2-EE5E-9DE1-AA977A069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CAA23E-243D-844D-6C3C-C7DCF2BE00D2}"/>
              </a:ext>
            </a:extLst>
          </p:cNvPr>
          <p:cNvSpPr>
            <a:spLocks noGrp="1"/>
          </p:cNvSpPr>
          <p:nvPr>
            <p:ph type="body" idx="1"/>
          </p:nvPr>
        </p:nvSpPr>
        <p:spPr/>
        <p:txBody>
          <a:bodyPr/>
          <a:lstStyle/>
          <a:p>
            <a:r>
              <a:rPr lang="en-US"/>
              <a:t>MANE: </a:t>
            </a:r>
            <a:r>
              <a:rPr lang="en-GB" sz="1800">
                <a:effectLst/>
                <a:latin typeface="Calibri" panose="020F0502020204030204" pitchFamily="34" charset="0"/>
                <a:ea typeface="MS Mincho" panose="02020609040205080304" pitchFamily="49" charset="-128"/>
                <a:cs typeface="Arial" panose="020B0604020202020204" pitchFamily="34" charset="0"/>
              </a:rPr>
              <a:t>matched pair are identical (5’ UTR, coding region and 3’ UTR), but retain their respective identifiers.</a:t>
            </a:r>
            <a:r>
              <a:rPr lang="en-GB">
                <a:effectLst/>
              </a:rPr>
              <a:t>  P7 of notes</a:t>
            </a:r>
            <a:endParaRPr lang="en-US"/>
          </a:p>
        </p:txBody>
      </p:sp>
      <p:sp>
        <p:nvSpPr>
          <p:cNvPr id="4" name="Slide Number Placeholder 3">
            <a:extLst>
              <a:ext uri="{FF2B5EF4-FFF2-40B4-BE49-F238E27FC236}">
                <a16:creationId xmlns:a16="http://schemas.microsoft.com/office/drawing/2014/main" id="{D09435E5-C250-B98E-B5DA-8DBBC4A9BA4F}"/>
              </a:ext>
            </a:extLst>
          </p:cNvPr>
          <p:cNvSpPr>
            <a:spLocks noGrp="1"/>
          </p:cNvSpPr>
          <p:nvPr>
            <p:ph type="sldNum" sz="quarter" idx="5"/>
          </p:nvPr>
        </p:nvSpPr>
        <p:spPr/>
        <p:txBody>
          <a:bodyPr/>
          <a:lstStyle/>
          <a:p>
            <a:fld id="{2EF75FBB-F795-8348-80DC-D3559A2C5DB8}" type="slidenum">
              <a:rPr lang="en-US" smtClean="0"/>
              <a:t>11</a:t>
            </a:fld>
            <a:endParaRPr lang="en-US"/>
          </a:p>
        </p:txBody>
      </p:sp>
    </p:spTree>
    <p:extLst>
      <p:ext uri="{BB962C8B-B14F-4D97-AF65-F5344CB8AC3E}">
        <p14:creationId xmlns:p14="http://schemas.microsoft.com/office/powerpoint/2010/main" val="2648766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2143125"/>
            <a:ext cx="6858000" cy="1828406"/>
          </a:xfrm>
        </p:spPr>
        <p:txBody>
          <a:bodyPr anchor="b"/>
          <a:lstStyle>
            <a:lvl1pPr algn="l">
              <a:defRPr sz="4800"/>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237938" y="3978607"/>
            <a:ext cx="6858000" cy="1322348"/>
          </a:xfrm>
        </p:spPr>
        <p:txBody>
          <a:bodyPr/>
          <a:lstStyle>
            <a:lvl1pPr marL="0" indent="0" algn="l">
              <a:buNone/>
              <a:defRPr sz="34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grpSp>
        <p:nvGrpSpPr>
          <p:cNvPr id="7" name="Group 4">
            <a:extLst>
              <a:ext uri="{FF2B5EF4-FFF2-40B4-BE49-F238E27FC236}">
                <a16:creationId xmlns:a16="http://schemas.microsoft.com/office/drawing/2014/main" id="{F8E8FC79-BA3B-426E-0FA3-260A03B7CCAF}"/>
              </a:ext>
            </a:extLst>
          </p:cNvPr>
          <p:cNvGrpSpPr>
            <a:grpSpLocks noChangeAspect="1"/>
          </p:cNvGrpSpPr>
          <p:nvPr userDrawn="1"/>
        </p:nvGrpSpPr>
        <p:grpSpPr bwMode="auto">
          <a:xfrm>
            <a:off x="238869" y="238869"/>
            <a:ext cx="2888156" cy="318713"/>
            <a:chOff x="0" y="2620"/>
            <a:chExt cx="8192" cy="904"/>
          </a:xfrm>
          <a:solidFill>
            <a:schemeClr val="accent1"/>
          </a:solidFill>
        </p:grpSpPr>
        <p:sp>
          <p:nvSpPr>
            <p:cNvPr id="9" name="Freeform 5">
              <a:extLst>
                <a:ext uri="{FF2B5EF4-FFF2-40B4-BE49-F238E27FC236}">
                  <a16:creationId xmlns:a16="http://schemas.microsoft.com/office/drawing/2014/main" id="{FB093595-8DDB-FF9B-E4D6-3A6BB56091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0" name="Freeform 6">
              <a:extLst>
                <a:ext uri="{FF2B5EF4-FFF2-40B4-BE49-F238E27FC236}">
                  <a16:creationId xmlns:a16="http://schemas.microsoft.com/office/drawing/2014/main" id="{83443FE2-23A5-AFF9-0FF9-B60B14DB8B2C}"/>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1" name="Freeform 7">
              <a:extLst>
                <a:ext uri="{FF2B5EF4-FFF2-40B4-BE49-F238E27FC236}">
                  <a16:creationId xmlns:a16="http://schemas.microsoft.com/office/drawing/2014/main" id="{1B6C2AF2-79FE-8173-D5BE-A7157CC912B9}"/>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2" name="Freeform 8">
              <a:extLst>
                <a:ext uri="{FF2B5EF4-FFF2-40B4-BE49-F238E27FC236}">
                  <a16:creationId xmlns:a16="http://schemas.microsoft.com/office/drawing/2014/main" id="{4E523396-F02D-E47F-45A0-AE81C59E2359}"/>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3" name="Freeform 9">
              <a:extLst>
                <a:ext uri="{FF2B5EF4-FFF2-40B4-BE49-F238E27FC236}">
                  <a16:creationId xmlns:a16="http://schemas.microsoft.com/office/drawing/2014/main" id="{0EBBEAF6-2B13-2D57-70A9-B7AABA7667BE}"/>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4" name="Freeform 10">
              <a:extLst>
                <a:ext uri="{FF2B5EF4-FFF2-40B4-BE49-F238E27FC236}">
                  <a16:creationId xmlns:a16="http://schemas.microsoft.com/office/drawing/2014/main" id="{20779A94-3801-CD42-EF9F-9C8C0F0AA85C}"/>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5" name="Freeform 11">
              <a:extLst>
                <a:ext uri="{FF2B5EF4-FFF2-40B4-BE49-F238E27FC236}">
                  <a16:creationId xmlns:a16="http://schemas.microsoft.com/office/drawing/2014/main" id="{09454F63-77C7-59AA-73F3-B57BF56F7ABF}"/>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6" name="Freeform 12">
              <a:extLst>
                <a:ext uri="{FF2B5EF4-FFF2-40B4-BE49-F238E27FC236}">
                  <a16:creationId xmlns:a16="http://schemas.microsoft.com/office/drawing/2014/main" id="{4A3295FF-D597-B2FF-1F99-302CFC3B8355}"/>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grpSp>
      <p:sp>
        <p:nvSpPr>
          <p:cNvPr id="18" name="Text Placeholder 17">
            <a:extLst>
              <a:ext uri="{FF2B5EF4-FFF2-40B4-BE49-F238E27FC236}">
                <a16:creationId xmlns:a16="http://schemas.microsoft.com/office/drawing/2014/main" id="{C1B026B9-3E51-5733-811C-2FA3BC73B238}"/>
              </a:ext>
            </a:extLst>
          </p:cNvPr>
          <p:cNvSpPr>
            <a:spLocks noGrp="1"/>
          </p:cNvSpPr>
          <p:nvPr>
            <p:ph type="body" sz="quarter" idx="10"/>
          </p:nvPr>
        </p:nvSpPr>
        <p:spPr>
          <a:xfrm>
            <a:off x="237938" y="5878286"/>
            <a:ext cx="4215000" cy="740845"/>
          </a:xfrm>
        </p:spPr>
        <p:txBody>
          <a:bodyPr anchor="b"/>
          <a:lstStyle>
            <a:lvl1pPr>
              <a:defRPr>
                <a:solidFill>
                  <a:schemeClr val="accent1"/>
                </a:solidFill>
                <a:latin typeface="Imperial Sans Text Medium" panose="020B0603020202020204" pitchFamily="34" charset="0"/>
                <a:ea typeface="Inter Medium" panose="02000503000000020004" pitchFamily="2" charset="0"/>
              </a:defRPr>
            </a:lvl1pPr>
            <a:lvl2pPr>
              <a:defRPr>
                <a:solidFill>
                  <a:schemeClr val="accent1"/>
                </a:solidFill>
              </a:defRPr>
            </a:lvl2pPr>
            <a:lvl3pPr>
              <a:defRPr>
                <a:solidFill>
                  <a:schemeClr val="accent1"/>
                </a:solidFill>
                <a:latin typeface="+mn-lt"/>
                <a:ea typeface="Inter Medium" panose="02000503000000020004" pitchFamily="2" charset="0"/>
              </a:defRPr>
            </a:lvl3pPr>
            <a:lvl4pPr>
              <a:defRPr>
                <a:solidFill>
                  <a:schemeClr val="accent1"/>
                </a:solidFill>
                <a:latin typeface="+mn-lt"/>
                <a:ea typeface="Inter Medium" panose="02000503000000020004" pitchFamily="2" charset="0"/>
              </a:defRPr>
            </a:lvl4pPr>
            <a:lvl5pPr>
              <a:defRPr>
                <a:solidFill>
                  <a:schemeClr val="accent1"/>
                </a:solidFill>
                <a:latin typeface="+mn-lt"/>
                <a:ea typeface="Inter Medium" panose="02000503000000020004" pitchFamily="2" charset="0"/>
              </a:defRPr>
            </a:lvl5pPr>
            <a:lvl6pPr marL="1714412" indent="0">
              <a:buNone/>
              <a:defRPr/>
            </a:lvl6pPr>
          </a:lstStyle>
          <a:p>
            <a:pPr lvl="0"/>
            <a:r>
              <a:rPr lang="en-GB"/>
              <a:t>Click to edit Master text styles</a:t>
            </a:r>
          </a:p>
        </p:txBody>
      </p:sp>
    </p:spTree>
    <p:extLst>
      <p:ext uri="{BB962C8B-B14F-4D97-AF65-F5344CB8AC3E}">
        <p14:creationId xmlns:p14="http://schemas.microsoft.com/office/powerpoint/2010/main" val="404516992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p:txBody>
          <a:bodyPr/>
          <a:lstStyle>
            <a:lvl1pPr>
              <a:defRPr/>
            </a:lvl1pPr>
          </a:lstStyle>
          <a:p>
            <a:r>
              <a:rPr lang="en-GB"/>
              <a:t>Click to edit Master title style</a:t>
            </a:r>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82F0E1DB-216A-ED43-9B8C-55C7A0D51562}" type="datetime1">
              <a:rPr lang="en-GB" smtClean="0"/>
              <a:t>30/09/2024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C87D3A79-6341-1EE6-6AFC-EE21900E0BBD}"/>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3661166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p:txBody>
          <a:bodyPr/>
          <a:lstStyle>
            <a:lvl1pPr>
              <a:defRPr/>
            </a:lvl1pPr>
          </a:lstStyle>
          <a:p>
            <a:r>
              <a:rPr lang="en-GB"/>
              <a:t>Click to edit Master title style</a:t>
            </a:r>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0AB74DC2-91BD-FD4E-80AD-A74CB7861FB5}" type="datetime1">
              <a:rPr lang="en-GB" smtClean="0"/>
              <a:t>30/09/2024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C87D3A79-6341-1EE6-6AFC-EE21900E0BBD}"/>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3187767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p:txBody>
          <a:bodyPr/>
          <a:lstStyle>
            <a:lvl1pPr>
              <a:defRPr/>
            </a:lvl1pPr>
          </a:lstStyle>
          <a:p>
            <a:r>
              <a:rPr lang="en-GB"/>
              <a:t>Click to edit Master title style</a:t>
            </a:r>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2D89A47-CB8E-5943-BCB3-FD4E7C53FB9E}" type="datetime1">
              <a:rPr lang="en-GB" smtClean="0"/>
              <a:t>30/09/2024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C87D3A79-6341-1EE6-6AFC-EE21900E0BBD}"/>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2687241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237938" y="1023565"/>
            <a:ext cx="4214629"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4691619" y="1023565"/>
            <a:ext cx="4214629"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C801EBA-5A8C-F648-B09B-9A0F87BC7A46}" type="datetime1">
              <a:rPr lang="en-GB" smtClean="0"/>
              <a:t>30/09/2024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8F842C27-9FB9-DA58-B30B-32E1F2CC8627}"/>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pPr lvl="0"/>
            <a:r>
              <a:rPr lang="en-GB"/>
              <a:t>Click to edit Master subtitle style</a:t>
            </a:r>
          </a:p>
        </p:txBody>
      </p:sp>
    </p:spTree>
    <p:extLst>
      <p:ext uri="{BB962C8B-B14F-4D97-AF65-F5344CB8AC3E}">
        <p14:creationId xmlns:p14="http://schemas.microsoft.com/office/powerpoint/2010/main" val="204881263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237938" y="1023565"/>
            <a:ext cx="4214629"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4691619" y="1023565"/>
            <a:ext cx="4214629"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6DBC44E-8F85-CB48-BBA0-2AC8605D9101}" type="datetime1">
              <a:rPr lang="en-GB" smtClean="0"/>
              <a:t>30/09/2024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8F842C27-9FB9-DA58-B30B-32E1F2CC8627}"/>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626851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237938" y="1023565"/>
            <a:ext cx="4214629"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4691619" y="1023565"/>
            <a:ext cx="4214629"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4EABDDB5-B0BD-294F-99BE-6E39646A8E69}" type="datetime1">
              <a:rPr lang="en-GB" smtClean="0"/>
              <a:t>30/09/2024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8F842C27-9FB9-DA58-B30B-32E1F2CC8627}"/>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3822497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06181B9-550A-3141-AA62-C5C0F02E5FD2}" type="datetime1">
              <a:rPr lang="en-GB" smtClean="0"/>
              <a:t>30/09/2024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FFA53975-F3AC-34AF-3C2C-4C631D0C82F4}"/>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238869" y="1023567"/>
            <a:ext cx="2728688" cy="52752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3207656" y="1023567"/>
            <a:ext cx="2728688" cy="52752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6176443" y="1023567"/>
            <a:ext cx="2728688" cy="52752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476940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B65BEE2-A513-6C47-B9F8-622ECFAB8F2F}" type="datetime1">
              <a:rPr lang="en-GB" smtClean="0"/>
              <a:t>30/09/2024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FFA53975-F3AC-34AF-3C2C-4C631D0C82F4}"/>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238869" y="1023567"/>
            <a:ext cx="2728688" cy="52752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3207656" y="1023567"/>
            <a:ext cx="2728688" cy="52752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6176443" y="1023567"/>
            <a:ext cx="2728688" cy="52752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461185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85D1DAD-88C6-7A49-AB0C-4BE13995CCAB}" type="datetime1">
              <a:rPr lang="en-GB" smtClean="0"/>
              <a:t>30/09/2024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FFA53975-F3AC-34AF-3C2C-4C631D0C82F4}"/>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238869" y="1023567"/>
            <a:ext cx="2728688" cy="52752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3207656" y="1023567"/>
            <a:ext cx="2728688" cy="52752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6176443" y="1023567"/>
            <a:ext cx="2728688" cy="52752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38245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DBBDF07-DDC7-1E41-844E-1B9B333BC164}" type="datetime1">
              <a:rPr lang="en-GB" smtClean="0"/>
              <a:t>30/09/2024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FFA53975-F3AC-34AF-3C2C-4C631D0C82F4}"/>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238869" y="2505938"/>
            <a:ext cx="2728688" cy="37928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3207656" y="2505938"/>
            <a:ext cx="2728688" cy="37928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6176443" y="2505938"/>
            <a:ext cx="2728688" cy="37928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238867" y="1023564"/>
            <a:ext cx="2728688" cy="13365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3207656" y="1023564"/>
            <a:ext cx="2728688" cy="13365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6176445" y="1023564"/>
            <a:ext cx="2728688" cy="13365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41454571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2143125"/>
            <a:ext cx="6858000" cy="1828406"/>
          </a:xfrm>
        </p:spPr>
        <p:txBody>
          <a:bodyPr anchor="b"/>
          <a:lstStyle>
            <a:lvl1pPr algn="l">
              <a:defRPr sz="4800"/>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237938" y="3978607"/>
            <a:ext cx="6858000" cy="1322348"/>
          </a:xfrm>
        </p:spPr>
        <p:txBody>
          <a:bodyPr/>
          <a:lstStyle>
            <a:lvl1pPr marL="0" indent="0" algn="l">
              <a:buNone/>
              <a:defRPr sz="34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grpSp>
        <p:nvGrpSpPr>
          <p:cNvPr id="7" name="Group 4">
            <a:extLst>
              <a:ext uri="{FF2B5EF4-FFF2-40B4-BE49-F238E27FC236}">
                <a16:creationId xmlns:a16="http://schemas.microsoft.com/office/drawing/2014/main" id="{F8E8FC79-BA3B-426E-0FA3-260A03B7CCAF}"/>
              </a:ext>
            </a:extLst>
          </p:cNvPr>
          <p:cNvGrpSpPr>
            <a:grpSpLocks noChangeAspect="1"/>
          </p:cNvGrpSpPr>
          <p:nvPr userDrawn="1"/>
        </p:nvGrpSpPr>
        <p:grpSpPr bwMode="auto">
          <a:xfrm>
            <a:off x="238869" y="238869"/>
            <a:ext cx="2888156" cy="318713"/>
            <a:chOff x="0" y="2620"/>
            <a:chExt cx="8192" cy="904"/>
          </a:xfrm>
          <a:solidFill>
            <a:schemeClr val="accent1"/>
          </a:solidFill>
        </p:grpSpPr>
        <p:sp>
          <p:nvSpPr>
            <p:cNvPr id="9" name="Freeform 5">
              <a:extLst>
                <a:ext uri="{FF2B5EF4-FFF2-40B4-BE49-F238E27FC236}">
                  <a16:creationId xmlns:a16="http://schemas.microsoft.com/office/drawing/2014/main" id="{FB093595-8DDB-FF9B-E4D6-3A6BB56091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0" name="Freeform 6">
              <a:extLst>
                <a:ext uri="{FF2B5EF4-FFF2-40B4-BE49-F238E27FC236}">
                  <a16:creationId xmlns:a16="http://schemas.microsoft.com/office/drawing/2014/main" id="{83443FE2-23A5-AFF9-0FF9-B60B14DB8B2C}"/>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1" name="Freeform 7">
              <a:extLst>
                <a:ext uri="{FF2B5EF4-FFF2-40B4-BE49-F238E27FC236}">
                  <a16:creationId xmlns:a16="http://schemas.microsoft.com/office/drawing/2014/main" id="{1B6C2AF2-79FE-8173-D5BE-A7157CC912B9}"/>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2" name="Freeform 8">
              <a:extLst>
                <a:ext uri="{FF2B5EF4-FFF2-40B4-BE49-F238E27FC236}">
                  <a16:creationId xmlns:a16="http://schemas.microsoft.com/office/drawing/2014/main" id="{4E523396-F02D-E47F-45A0-AE81C59E2359}"/>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3" name="Freeform 9">
              <a:extLst>
                <a:ext uri="{FF2B5EF4-FFF2-40B4-BE49-F238E27FC236}">
                  <a16:creationId xmlns:a16="http://schemas.microsoft.com/office/drawing/2014/main" id="{0EBBEAF6-2B13-2D57-70A9-B7AABA7667BE}"/>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4" name="Freeform 10">
              <a:extLst>
                <a:ext uri="{FF2B5EF4-FFF2-40B4-BE49-F238E27FC236}">
                  <a16:creationId xmlns:a16="http://schemas.microsoft.com/office/drawing/2014/main" id="{20779A94-3801-CD42-EF9F-9C8C0F0AA85C}"/>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5" name="Freeform 11">
              <a:extLst>
                <a:ext uri="{FF2B5EF4-FFF2-40B4-BE49-F238E27FC236}">
                  <a16:creationId xmlns:a16="http://schemas.microsoft.com/office/drawing/2014/main" id="{09454F63-77C7-59AA-73F3-B57BF56F7ABF}"/>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6" name="Freeform 12">
              <a:extLst>
                <a:ext uri="{FF2B5EF4-FFF2-40B4-BE49-F238E27FC236}">
                  <a16:creationId xmlns:a16="http://schemas.microsoft.com/office/drawing/2014/main" id="{4A3295FF-D597-B2FF-1F99-302CFC3B8355}"/>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grpSp>
      <p:sp>
        <p:nvSpPr>
          <p:cNvPr id="4" name="Text Placeholder 17">
            <a:extLst>
              <a:ext uri="{FF2B5EF4-FFF2-40B4-BE49-F238E27FC236}">
                <a16:creationId xmlns:a16="http://schemas.microsoft.com/office/drawing/2014/main" id="{6865F075-8D46-FC75-1812-092D894B94D5}"/>
              </a:ext>
            </a:extLst>
          </p:cNvPr>
          <p:cNvSpPr>
            <a:spLocks noGrp="1"/>
          </p:cNvSpPr>
          <p:nvPr>
            <p:ph type="body" sz="quarter" idx="10"/>
          </p:nvPr>
        </p:nvSpPr>
        <p:spPr>
          <a:xfrm>
            <a:off x="237938" y="5878286"/>
            <a:ext cx="4215000" cy="740845"/>
          </a:xfrm>
        </p:spPr>
        <p:txBody>
          <a:bodyPr anchor="b"/>
          <a:lstStyle>
            <a:lvl1pPr>
              <a:defRPr>
                <a:solidFill>
                  <a:schemeClr val="accent1"/>
                </a:solidFill>
                <a:latin typeface="Imperial Sans Text Medium" panose="020B0603020202020204" pitchFamily="34" charset="0"/>
                <a:ea typeface="Inter Medium" panose="02000503000000020004" pitchFamily="2" charset="0"/>
              </a:defRPr>
            </a:lvl1pPr>
            <a:lvl2pPr>
              <a:defRPr>
                <a:solidFill>
                  <a:schemeClr val="accent1"/>
                </a:solidFill>
              </a:defRPr>
            </a:lvl2pPr>
            <a:lvl3pPr>
              <a:defRPr>
                <a:solidFill>
                  <a:schemeClr val="accent1"/>
                </a:solidFill>
                <a:latin typeface="+mn-lt"/>
                <a:ea typeface="Inter Medium" panose="02000503000000020004" pitchFamily="2" charset="0"/>
              </a:defRPr>
            </a:lvl3pPr>
            <a:lvl4pPr>
              <a:defRPr>
                <a:solidFill>
                  <a:schemeClr val="accent1"/>
                </a:solidFill>
                <a:latin typeface="+mn-lt"/>
                <a:ea typeface="Inter Medium" panose="02000503000000020004" pitchFamily="2" charset="0"/>
              </a:defRPr>
            </a:lvl4pPr>
            <a:lvl5pPr>
              <a:defRPr>
                <a:solidFill>
                  <a:schemeClr val="accent1"/>
                </a:solidFill>
                <a:latin typeface="+mn-lt"/>
                <a:ea typeface="Inter Medium" panose="02000503000000020004" pitchFamily="2" charset="0"/>
              </a:defRPr>
            </a:lvl5pPr>
            <a:lvl6pPr marL="1714412" indent="0">
              <a:buNone/>
              <a:defRPr/>
            </a:lvl6pPr>
          </a:lstStyle>
          <a:p>
            <a:pPr lvl="0"/>
            <a:r>
              <a:rPr lang="en-GB"/>
              <a:t>Click to edit Master text styles</a:t>
            </a:r>
          </a:p>
        </p:txBody>
      </p:sp>
    </p:spTree>
    <p:extLst>
      <p:ext uri="{BB962C8B-B14F-4D97-AF65-F5344CB8AC3E}">
        <p14:creationId xmlns:p14="http://schemas.microsoft.com/office/powerpoint/2010/main" val="252074861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AE71083C-6FFF-EC41-B1FA-CEEF8ECC2A64}" type="datetime1">
              <a:rPr lang="en-GB" smtClean="0"/>
              <a:t>30/09/2024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FFA53975-F3AC-34AF-3C2C-4C631D0C82F4}"/>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238869" y="2505938"/>
            <a:ext cx="2728688" cy="37928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3207656" y="2505938"/>
            <a:ext cx="2728688" cy="37928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6176443" y="2505938"/>
            <a:ext cx="2728688" cy="37928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238867" y="1023564"/>
            <a:ext cx="2728688" cy="13365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3207656" y="1023564"/>
            <a:ext cx="2728688" cy="13365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6176445" y="1023564"/>
            <a:ext cx="2728688" cy="13365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4999249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211BB4B2-92F7-2F4A-995E-6260510CE701}" type="datetime1">
              <a:rPr lang="en-GB" smtClean="0"/>
              <a:t>30/09/2024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FFA53975-F3AC-34AF-3C2C-4C631D0C82F4}"/>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238869" y="2505938"/>
            <a:ext cx="2728688" cy="37928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3207656" y="2505938"/>
            <a:ext cx="2728688" cy="37928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6176443" y="2505938"/>
            <a:ext cx="2728688" cy="37928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238867" y="1023564"/>
            <a:ext cx="2728688" cy="13365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3207656" y="1023564"/>
            <a:ext cx="2728688" cy="13365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6176445" y="1023564"/>
            <a:ext cx="2728688" cy="13365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388559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238869" y="187312"/>
            <a:ext cx="7488000" cy="6111887"/>
          </a:xfrm>
        </p:spPr>
        <p:txBody>
          <a:bodyPr/>
          <a:lstStyle>
            <a:lvl1pPr>
              <a:defRPr sz="3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24F8EB8F-9FCF-A04E-9A15-B4F892A96AC1}" type="datetime1">
              <a:rPr lang="en-GB" smtClean="0"/>
              <a:t>30/09/2024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0904728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238869" y="187312"/>
            <a:ext cx="7488000" cy="6111887"/>
          </a:xfrm>
        </p:spPr>
        <p:txBody>
          <a:bodyPr/>
          <a:lstStyle>
            <a:lvl1pPr>
              <a:defRPr sz="3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609AFE4A-2F5B-4E47-A262-3D05ADD3C245}" type="datetime1">
              <a:rPr lang="en-GB" smtClean="0"/>
              <a:t>30/09/2024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20722545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238869" y="187312"/>
            <a:ext cx="7488000" cy="6111887"/>
          </a:xfrm>
        </p:spPr>
        <p:txBody>
          <a:bodyPr/>
          <a:lstStyle>
            <a:lvl1pPr>
              <a:defRPr sz="3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F3F2C64-43A8-854F-9C6E-B27EE2F52684}" type="datetime1">
              <a:rPr lang="en-GB" smtClean="0"/>
              <a:t>30/09/2024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16133755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238869" y="187312"/>
            <a:ext cx="7488000" cy="6111887"/>
          </a:xfrm>
        </p:spPr>
        <p:txBody>
          <a:bodyPr/>
          <a:lstStyle>
            <a:lvl1pPr>
              <a:defRPr sz="3800">
                <a:solidFill>
                  <a:schemeClr val="bg1"/>
                </a:solidFill>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fld id="{0C9F317D-7DE2-8B46-8A89-4969DDB8A109}" type="datetime1">
              <a:rPr lang="en-GB" smtClean="0"/>
              <a:t>30/09/2024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endParaRPr lang="en-GB"/>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6" name="TextBox 5">
            <a:extLst>
              <a:ext uri="{FF2B5EF4-FFF2-40B4-BE49-F238E27FC236}">
                <a16:creationId xmlns:a16="http://schemas.microsoft.com/office/drawing/2014/main" id="{A774596F-2EBD-6CBD-AC54-20A82DA53AC6}"/>
              </a:ext>
            </a:extLst>
          </p:cNvPr>
          <p:cNvSpPr txBox="1"/>
          <p:nvPr userDrawn="1"/>
        </p:nvSpPr>
        <p:spPr>
          <a:xfrm>
            <a:off x="257707" y="6481859"/>
            <a:ext cx="1063125" cy="137272"/>
          </a:xfrm>
          <a:prstGeom prst="rect">
            <a:avLst/>
          </a:prstGeom>
          <a:noFill/>
        </p:spPr>
        <p:txBody>
          <a:bodyPr wrap="square" lIns="0" tIns="0" rIns="0" bIns="0" rtlCol="0" anchor="b">
            <a:noAutofit/>
          </a:bodyPr>
          <a:lstStyle/>
          <a:p>
            <a:pPr algn="l"/>
            <a:r>
              <a:rPr lang="en-US" sz="703" b="0">
                <a:solidFill>
                  <a:schemeClr val="bg1"/>
                </a:solidFill>
                <a:latin typeface="+mj-lt"/>
              </a:rPr>
              <a:t>Imperial College London</a:t>
            </a:r>
          </a:p>
        </p:txBody>
      </p:sp>
    </p:spTree>
    <p:extLst>
      <p:ext uri="{BB962C8B-B14F-4D97-AF65-F5344CB8AC3E}">
        <p14:creationId xmlns:p14="http://schemas.microsoft.com/office/powerpoint/2010/main" val="14978614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2143125"/>
            <a:ext cx="6858000" cy="1828406"/>
          </a:xfrm>
        </p:spPr>
        <p:txBody>
          <a:bodyPr anchor="b"/>
          <a:lstStyle>
            <a:lvl1pPr algn="l">
              <a:defRPr sz="4800"/>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237938" y="3978607"/>
            <a:ext cx="6858000" cy="1322348"/>
          </a:xfrm>
        </p:spPr>
        <p:txBody>
          <a:bodyPr/>
          <a:lstStyle>
            <a:lvl1pPr marL="0" indent="0" algn="l">
              <a:buNone/>
              <a:defRPr sz="34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pPr lvl="0"/>
            <a:r>
              <a:rPr lang="en-GB"/>
              <a:t>Click to edit Master subtitle style</a:t>
            </a:r>
          </a:p>
        </p:txBody>
      </p:sp>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583EA66D-8446-AA44-9278-CAF359C2207A}" type="datetime1">
              <a:rPr lang="en-GB" smtClean="0"/>
              <a:t>30/09/2024</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2821952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2143125"/>
            <a:ext cx="6858000" cy="1828406"/>
          </a:xfrm>
        </p:spPr>
        <p:txBody>
          <a:bodyPr anchor="b"/>
          <a:lstStyle>
            <a:lvl1pPr algn="l">
              <a:defRPr sz="4800"/>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237938" y="3978607"/>
            <a:ext cx="6858000" cy="1322348"/>
          </a:xfrm>
        </p:spPr>
        <p:txBody>
          <a:bodyPr/>
          <a:lstStyle>
            <a:lvl1pPr marL="0" indent="0" algn="l">
              <a:buNone/>
              <a:defRPr sz="34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0039648-196C-DF47-88CB-1FC2ED7A40D2}" type="datetime1">
              <a:rPr lang="en-GB" smtClean="0"/>
              <a:t>30/09/2024</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16901435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2143125"/>
            <a:ext cx="6858000" cy="1828406"/>
          </a:xfrm>
        </p:spPr>
        <p:txBody>
          <a:bodyPr anchor="b"/>
          <a:lstStyle>
            <a:lvl1pPr algn="l">
              <a:defRPr sz="4800"/>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237938" y="3978607"/>
            <a:ext cx="6858000" cy="1322348"/>
          </a:xfrm>
        </p:spPr>
        <p:txBody>
          <a:bodyPr/>
          <a:lstStyle>
            <a:lvl1pPr marL="0" indent="0" algn="l">
              <a:buNone/>
              <a:defRPr sz="34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089EB002-A00B-834F-A72F-301CA111AF75}" type="datetime1">
              <a:rPr lang="en-GB" smtClean="0"/>
              <a:t>30/09/2024</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206032633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2143125"/>
            <a:ext cx="6858000" cy="1828406"/>
          </a:xfrm>
        </p:spPr>
        <p:txBody>
          <a:bodyPr anchor="b"/>
          <a:lstStyle>
            <a:lvl1pPr algn="l">
              <a:defRPr sz="4800">
                <a:solidFill>
                  <a:schemeClr val="bg1"/>
                </a:solidFill>
              </a:defRPr>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237938" y="3978607"/>
            <a:ext cx="6858000" cy="1322348"/>
          </a:xfrm>
        </p:spPr>
        <p:txBody>
          <a:bodyPr/>
          <a:lstStyle>
            <a:lvl1pPr marL="0" indent="0" algn="l">
              <a:buNone/>
              <a:defRPr sz="34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fld id="{FBD47D48-A4B8-AE4E-A809-75F53D515787}" type="datetime1">
              <a:rPr lang="en-GB" smtClean="0"/>
              <a:t>30/09/2024</a:t>
            </a:fld>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E2F59E23-9CD4-0F83-2AD5-01FC923AB86F}"/>
              </a:ext>
            </a:extLst>
          </p:cNvPr>
          <p:cNvSpPr txBox="1"/>
          <p:nvPr userDrawn="1"/>
        </p:nvSpPr>
        <p:spPr>
          <a:xfrm>
            <a:off x="257707" y="6481859"/>
            <a:ext cx="1063125" cy="137272"/>
          </a:xfrm>
          <a:prstGeom prst="rect">
            <a:avLst/>
          </a:prstGeom>
          <a:noFill/>
        </p:spPr>
        <p:txBody>
          <a:bodyPr wrap="square" lIns="0" tIns="0" rIns="0" bIns="0" rtlCol="0" anchor="b">
            <a:noAutofit/>
          </a:bodyPr>
          <a:lstStyle/>
          <a:p>
            <a:pPr algn="l"/>
            <a:r>
              <a:rPr lang="en-US" sz="703" b="0">
                <a:solidFill>
                  <a:schemeClr val="bg1"/>
                </a:solidFill>
                <a:latin typeface="+mj-lt"/>
              </a:rPr>
              <a:t>Imperial College London</a:t>
            </a:r>
          </a:p>
        </p:txBody>
      </p:sp>
    </p:spTree>
    <p:extLst>
      <p:ext uri="{BB962C8B-B14F-4D97-AF65-F5344CB8AC3E}">
        <p14:creationId xmlns:p14="http://schemas.microsoft.com/office/powerpoint/2010/main" val="24464782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2143125"/>
            <a:ext cx="6858000" cy="1828406"/>
          </a:xfrm>
        </p:spPr>
        <p:txBody>
          <a:bodyPr anchor="b"/>
          <a:lstStyle>
            <a:lvl1pPr algn="l">
              <a:defRPr sz="4800"/>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237938" y="3978607"/>
            <a:ext cx="6858000" cy="1322348"/>
          </a:xfrm>
        </p:spPr>
        <p:txBody>
          <a:bodyPr/>
          <a:lstStyle>
            <a:lvl1pPr marL="0" indent="0" algn="l">
              <a:buNone/>
              <a:defRPr sz="34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grpSp>
        <p:nvGrpSpPr>
          <p:cNvPr id="7" name="Group 4">
            <a:extLst>
              <a:ext uri="{FF2B5EF4-FFF2-40B4-BE49-F238E27FC236}">
                <a16:creationId xmlns:a16="http://schemas.microsoft.com/office/drawing/2014/main" id="{F8E8FC79-BA3B-426E-0FA3-260A03B7CCAF}"/>
              </a:ext>
            </a:extLst>
          </p:cNvPr>
          <p:cNvGrpSpPr>
            <a:grpSpLocks noChangeAspect="1"/>
          </p:cNvGrpSpPr>
          <p:nvPr userDrawn="1"/>
        </p:nvGrpSpPr>
        <p:grpSpPr bwMode="auto">
          <a:xfrm>
            <a:off x="238869" y="238869"/>
            <a:ext cx="2888156" cy="318713"/>
            <a:chOff x="0" y="2620"/>
            <a:chExt cx="8192" cy="904"/>
          </a:xfrm>
          <a:solidFill>
            <a:schemeClr val="accent1"/>
          </a:solidFill>
        </p:grpSpPr>
        <p:sp>
          <p:nvSpPr>
            <p:cNvPr id="9" name="Freeform 5">
              <a:extLst>
                <a:ext uri="{FF2B5EF4-FFF2-40B4-BE49-F238E27FC236}">
                  <a16:creationId xmlns:a16="http://schemas.microsoft.com/office/drawing/2014/main" id="{FB093595-8DDB-FF9B-E4D6-3A6BB56091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0" name="Freeform 6">
              <a:extLst>
                <a:ext uri="{FF2B5EF4-FFF2-40B4-BE49-F238E27FC236}">
                  <a16:creationId xmlns:a16="http://schemas.microsoft.com/office/drawing/2014/main" id="{83443FE2-23A5-AFF9-0FF9-B60B14DB8B2C}"/>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1" name="Freeform 7">
              <a:extLst>
                <a:ext uri="{FF2B5EF4-FFF2-40B4-BE49-F238E27FC236}">
                  <a16:creationId xmlns:a16="http://schemas.microsoft.com/office/drawing/2014/main" id="{1B6C2AF2-79FE-8173-D5BE-A7157CC912B9}"/>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2" name="Freeform 8">
              <a:extLst>
                <a:ext uri="{FF2B5EF4-FFF2-40B4-BE49-F238E27FC236}">
                  <a16:creationId xmlns:a16="http://schemas.microsoft.com/office/drawing/2014/main" id="{4E523396-F02D-E47F-45A0-AE81C59E2359}"/>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3" name="Freeform 9">
              <a:extLst>
                <a:ext uri="{FF2B5EF4-FFF2-40B4-BE49-F238E27FC236}">
                  <a16:creationId xmlns:a16="http://schemas.microsoft.com/office/drawing/2014/main" id="{0EBBEAF6-2B13-2D57-70A9-B7AABA7667BE}"/>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4" name="Freeform 10">
              <a:extLst>
                <a:ext uri="{FF2B5EF4-FFF2-40B4-BE49-F238E27FC236}">
                  <a16:creationId xmlns:a16="http://schemas.microsoft.com/office/drawing/2014/main" id="{20779A94-3801-CD42-EF9F-9C8C0F0AA85C}"/>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5" name="Freeform 11">
              <a:extLst>
                <a:ext uri="{FF2B5EF4-FFF2-40B4-BE49-F238E27FC236}">
                  <a16:creationId xmlns:a16="http://schemas.microsoft.com/office/drawing/2014/main" id="{09454F63-77C7-59AA-73F3-B57BF56F7ABF}"/>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sp>
          <p:nvSpPr>
            <p:cNvPr id="16" name="Freeform 12">
              <a:extLst>
                <a:ext uri="{FF2B5EF4-FFF2-40B4-BE49-F238E27FC236}">
                  <a16:creationId xmlns:a16="http://schemas.microsoft.com/office/drawing/2014/main" id="{4A3295FF-D597-B2FF-1F99-302CFC3B8355}"/>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p>
          </p:txBody>
        </p:sp>
      </p:grpSp>
      <p:sp>
        <p:nvSpPr>
          <p:cNvPr id="4" name="Text Placeholder 17">
            <a:extLst>
              <a:ext uri="{FF2B5EF4-FFF2-40B4-BE49-F238E27FC236}">
                <a16:creationId xmlns:a16="http://schemas.microsoft.com/office/drawing/2014/main" id="{D9BBDEE1-C120-93CF-E96A-DDCAF0961371}"/>
              </a:ext>
            </a:extLst>
          </p:cNvPr>
          <p:cNvSpPr>
            <a:spLocks noGrp="1"/>
          </p:cNvSpPr>
          <p:nvPr>
            <p:ph type="body" sz="quarter" idx="10"/>
          </p:nvPr>
        </p:nvSpPr>
        <p:spPr>
          <a:xfrm>
            <a:off x="237938" y="5878286"/>
            <a:ext cx="4215000" cy="740845"/>
          </a:xfrm>
        </p:spPr>
        <p:txBody>
          <a:bodyPr anchor="b"/>
          <a:lstStyle>
            <a:lvl1pPr>
              <a:defRPr>
                <a:solidFill>
                  <a:schemeClr val="accent1"/>
                </a:solidFill>
                <a:latin typeface="Imperial Sans Text Medium" panose="020B0603020202020204" pitchFamily="34" charset="0"/>
                <a:ea typeface="Inter Medium" panose="02000503000000020004" pitchFamily="2" charset="0"/>
              </a:defRPr>
            </a:lvl1pPr>
            <a:lvl2pPr>
              <a:defRPr>
                <a:solidFill>
                  <a:schemeClr val="accent1"/>
                </a:solidFill>
              </a:defRPr>
            </a:lvl2pPr>
            <a:lvl3pPr>
              <a:defRPr>
                <a:solidFill>
                  <a:schemeClr val="accent1"/>
                </a:solidFill>
                <a:latin typeface="+mn-lt"/>
                <a:ea typeface="Inter Medium" panose="02000503000000020004" pitchFamily="2" charset="0"/>
              </a:defRPr>
            </a:lvl3pPr>
            <a:lvl4pPr>
              <a:defRPr>
                <a:solidFill>
                  <a:schemeClr val="accent1"/>
                </a:solidFill>
                <a:latin typeface="+mn-lt"/>
                <a:ea typeface="Inter Medium" panose="02000503000000020004" pitchFamily="2" charset="0"/>
              </a:defRPr>
            </a:lvl4pPr>
            <a:lvl5pPr>
              <a:defRPr>
                <a:solidFill>
                  <a:schemeClr val="accent1"/>
                </a:solidFill>
                <a:latin typeface="+mn-lt"/>
                <a:ea typeface="Inter Medium" panose="02000503000000020004" pitchFamily="2" charset="0"/>
              </a:defRPr>
            </a:lvl5pPr>
            <a:lvl6pPr marL="1714412" indent="0">
              <a:buNone/>
              <a:defRPr/>
            </a:lvl6pPr>
          </a:lstStyle>
          <a:p>
            <a:pPr lvl="0"/>
            <a:r>
              <a:rPr lang="en-GB"/>
              <a:t>Click to edit Master text styles</a:t>
            </a:r>
          </a:p>
        </p:txBody>
      </p:sp>
    </p:spTree>
    <p:extLst>
      <p:ext uri="{BB962C8B-B14F-4D97-AF65-F5344CB8AC3E}">
        <p14:creationId xmlns:p14="http://schemas.microsoft.com/office/powerpoint/2010/main" val="24029316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E24-2761-C53C-DB8F-34361F8547F9}"/>
              </a:ext>
            </a:extLst>
          </p:cNvPr>
          <p:cNvSpPr>
            <a:spLocks noGrp="1"/>
          </p:cNvSpPr>
          <p:nvPr>
            <p:ph type="title"/>
          </p:nvPr>
        </p:nvSpPr>
        <p:spPr>
          <a:xfrm>
            <a:off x="238869" y="187313"/>
            <a:ext cx="4213697" cy="281604"/>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B635A3F-E256-7540-9AA2-2311050E7BDA}"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2CCE3419-DE5E-44E4-AE38-C6AA7D851F49}"/>
              </a:ext>
            </a:extLst>
          </p:cNvPr>
          <p:cNvSpPr>
            <a:spLocks noGrp="1"/>
          </p:cNvSpPr>
          <p:nvPr>
            <p:ph type="subTitle" idx="13"/>
          </p:nvPr>
        </p:nvSpPr>
        <p:spPr>
          <a:xfrm>
            <a:off x="237937" y="460170"/>
            <a:ext cx="4214149"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1023566"/>
            <a:ext cx="4214629"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8">
            <a:extLst>
              <a:ext uri="{FF2B5EF4-FFF2-40B4-BE49-F238E27FC236}">
                <a16:creationId xmlns:a16="http://schemas.microsoft.com/office/drawing/2014/main" id="{3F21B178-EE4F-4743-F66C-864EFA56B6DA}"/>
              </a:ext>
            </a:extLst>
          </p:cNvPr>
          <p:cNvSpPr>
            <a:spLocks noGrp="1"/>
          </p:cNvSpPr>
          <p:nvPr>
            <p:ph sz="quarter" idx="16" hasCustomPrompt="1"/>
          </p:nvPr>
        </p:nvSpPr>
        <p:spPr>
          <a:xfrm>
            <a:off x="4691063" y="238125"/>
            <a:ext cx="4214812" cy="4316413"/>
          </a:xfrm>
        </p:spPr>
        <p:txBody>
          <a:bodyPr/>
          <a:lstStyle>
            <a:lvl1pPr>
              <a:defRPr/>
            </a:lvl1pPr>
          </a:lstStyle>
          <a:p>
            <a:pPr lvl="0"/>
            <a:r>
              <a:rPr lang="en-US"/>
              <a:t>Click an icon to add content</a:t>
            </a:r>
          </a:p>
        </p:txBody>
      </p:sp>
    </p:spTree>
    <p:extLst>
      <p:ext uri="{BB962C8B-B14F-4D97-AF65-F5344CB8AC3E}">
        <p14:creationId xmlns:p14="http://schemas.microsoft.com/office/powerpoint/2010/main" val="39546430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E24-2761-C53C-DB8F-34361F8547F9}"/>
              </a:ext>
            </a:extLst>
          </p:cNvPr>
          <p:cNvSpPr>
            <a:spLocks noGrp="1"/>
          </p:cNvSpPr>
          <p:nvPr>
            <p:ph type="title"/>
          </p:nvPr>
        </p:nvSpPr>
        <p:spPr>
          <a:xfrm>
            <a:off x="238869" y="187313"/>
            <a:ext cx="4213697" cy="281604"/>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FF3EF9E-6BF0-D34F-8158-13A265975EEC}"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2CCE3419-DE5E-44E4-AE38-C6AA7D851F49}"/>
              </a:ext>
            </a:extLst>
          </p:cNvPr>
          <p:cNvSpPr>
            <a:spLocks noGrp="1"/>
          </p:cNvSpPr>
          <p:nvPr>
            <p:ph type="subTitle" idx="13"/>
          </p:nvPr>
        </p:nvSpPr>
        <p:spPr>
          <a:xfrm>
            <a:off x="237937" y="460170"/>
            <a:ext cx="4214149"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1023566"/>
            <a:ext cx="4214629"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8">
            <a:extLst>
              <a:ext uri="{FF2B5EF4-FFF2-40B4-BE49-F238E27FC236}">
                <a16:creationId xmlns:a16="http://schemas.microsoft.com/office/drawing/2014/main" id="{3F21B178-EE4F-4743-F66C-864EFA56B6DA}"/>
              </a:ext>
            </a:extLst>
          </p:cNvPr>
          <p:cNvSpPr>
            <a:spLocks noGrp="1"/>
          </p:cNvSpPr>
          <p:nvPr>
            <p:ph sz="quarter" idx="16" hasCustomPrompt="1"/>
          </p:nvPr>
        </p:nvSpPr>
        <p:spPr>
          <a:xfrm>
            <a:off x="4691063" y="238125"/>
            <a:ext cx="4214812" cy="4316413"/>
          </a:xfrm>
        </p:spPr>
        <p:txBody>
          <a:bodyPr/>
          <a:lstStyle>
            <a:lvl1pPr>
              <a:defRPr/>
            </a:lvl1pPr>
          </a:lstStyle>
          <a:p>
            <a:pPr lvl="0"/>
            <a:r>
              <a:rPr lang="en-US"/>
              <a:t>Click an icon to add content</a:t>
            </a:r>
          </a:p>
        </p:txBody>
      </p:sp>
    </p:spTree>
    <p:extLst>
      <p:ext uri="{BB962C8B-B14F-4D97-AF65-F5344CB8AC3E}">
        <p14:creationId xmlns:p14="http://schemas.microsoft.com/office/powerpoint/2010/main" val="357138529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E24-2761-C53C-DB8F-34361F8547F9}"/>
              </a:ext>
            </a:extLst>
          </p:cNvPr>
          <p:cNvSpPr>
            <a:spLocks noGrp="1"/>
          </p:cNvSpPr>
          <p:nvPr>
            <p:ph type="title"/>
          </p:nvPr>
        </p:nvSpPr>
        <p:spPr>
          <a:xfrm>
            <a:off x="238869" y="187313"/>
            <a:ext cx="4213697" cy="281604"/>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DE60551E-E504-9848-A473-8AA4E3A20FA7}"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2CCE3419-DE5E-44E4-AE38-C6AA7D851F49}"/>
              </a:ext>
            </a:extLst>
          </p:cNvPr>
          <p:cNvSpPr>
            <a:spLocks noGrp="1"/>
          </p:cNvSpPr>
          <p:nvPr>
            <p:ph type="subTitle" idx="13"/>
          </p:nvPr>
        </p:nvSpPr>
        <p:spPr>
          <a:xfrm>
            <a:off x="237937" y="460170"/>
            <a:ext cx="4214149"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1023566"/>
            <a:ext cx="4214629"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8">
            <a:extLst>
              <a:ext uri="{FF2B5EF4-FFF2-40B4-BE49-F238E27FC236}">
                <a16:creationId xmlns:a16="http://schemas.microsoft.com/office/drawing/2014/main" id="{3F21B178-EE4F-4743-F66C-864EFA56B6DA}"/>
              </a:ext>
            </a:extLst>
          </p:cNvPr>
          <p:cNvSpPr>
            <a:spLocks noGrp="1"/>
          </p:cNvSpPr>
          <p:nvPr>
            <p:ph sz="quarter" idx="16" hasCustomPrompt="1"/>
          </p:nvPr>
        </p:nvSpPr>
        <p:spPr>
          <a:xfrm>
            <a:off x="4691063" y="238125"/>
            <a:ext cx="4214812" cy="4316413"/>
          </a:xfrm>
        </p:spPr>
        <p:txBody>
          <a:bodyPr/>
          <a:lstStyle>
            <a:lvl1pPr>
              <a:defRPr/>
            </a:lvl1pPr>
          </a:lstStyle>
          <a:p>
            <a:pPr lvl="0"/>
            <a:r>
              <a:rPr lang="en-US"/>
              <a:t>Click an icon to add content</a:t>
            </a:r>
          </a:p>
        </p:txBody>
      </p:sp>
    </p:spTree>
    <p:extLst>
      <p:ext uri="{BB962C8B-B14F-4D97-AF65-F5344CB8AC3E}">
        <p14:creationId xmlns:p14="http://schemas.microsoft.com/office/powerpoint/2010/main" val="35244389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Two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E24-2761-C53C-DB8F-34361F8547F9}"/>
              </a:ext>
            </a:extLst>
          </p:cNvPr>
          <p:cNvSpPr>
            <a:spLocks noGrp="1"/>
          </p:cNvSpPr>
          <p:nvPr>
            <p:ph type="title"/>
          </p:nvPr>
        </p:nvSpPr>
        <p:spPr>
          <a:xfrm>
            <a:off x="238869" y="187313"/>
            <a:ext cx="2695781" cy="281604"/>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DF437556-790B-1641-9AAD-1E2DB64B3D92}"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2CCE3419-DE5E-44E4-AE38-C6AA7D851F49}"/>
              </a:ext>
            </a:extLst>
          </p:cNvPr>
          <p:cNvSpPr>
            <a:spLocks noGrp="1"/>
          </p:cNvSpPr>
          <p:nvPr>
            <p:ph type="subTitle" idx="13"/>
          </p:nvPr>
        </p:nvSpPr>
        <p:spPr>
          <a:xfrm>
            <a:off x="237937" y="460170"/>
            <a:ext cx="2695781"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1023566"/>
            <a:ext cx="2695781"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3207093" y="238869"/>
            <a:ext cx="5699154" cy="2997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3206910" y="3301779"/>
            <a:ext cx="5699154" cy="2997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8058477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Two Image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E24-2761-C53C-DB8F-34361F8547F9}"/>
              </a:ext>
            </a:extLst>
          </p:cNvPr>
          <p:cNvSpPr>
            <a:spLocks noGrp="1"/>
          </p:cNvSpPr>
          <p:nvPr>
            <p:ph type="title"/>
          </p:nvPr>
        </p:nvSpPr>
        <p:spPr>
          <a:xfrm>
            <a:off x="238869" y="187313"/>
            <a:ext cx="2695781" cy="281604"/>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2AECFE2-902C-C54F-8281-E2C4934CB56C}"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2CCE3419-DE5E-44E4-AE38-C6AA7D851F49}"/>
              </a:ext>
            </a:extLst>
          </p:cNvPr>
          <p:cNvSpPr>
            <a:spLocks noGrp="1"/>
          </p:cNvSpPr>
          <p:nvPr>
            <p:ph type="subTitle" idx="13"/>
          </p:nvPr>
        </p:nvSpPr>
        <p:spPr>
          <a:xfrm>
            <a:off x="237937" y="460170"/>
            <a:ext cx="2695781"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1023566"/>
            <a:ext cx="2695781"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3207093" y="238869"/>
            <a:ext cx="5699154" cy="2997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3206910" y="3301779"/>
            <a:ext cx="5699154" cy="2997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404142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Two Image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E24-2761-C53C-DB8F-34361F8547F9}"/>
              </a:ext>
            </a:extLst>
          </p:cNvPr>
          <p:cNvSpPr>
            <a:spLocks noGrp="1"/>
          </p:cNvSpPr>
          <p:nvPr>
            <p:ph type="title"/>
          </p:nvPr>
        </p:nvSpPr>
        <p:spPr>
          <a:xfrm>
            <a:off x="238869" y="187313"/>
            <a:ext cx="2695781" cy="281604"/>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F90C236-7A1A-9140-A70C-A23EC12116D1}"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2CCE3419-DE5E-44E4-AE38-C6AA7D851F49}"/>
              </a:ext>
            </a:extLst>
          </p:cNvPr>
          <p:cNvSpPr>
            <a:spLocks noGrp="1"/>
          </p:cNvSpPr>
          <p:nvPr>
            <p:ph type="subTitle" idx="13"/>
          </p:nvPr>
        </p:nvSpPr>
        <p:spPr>
          <a:xfrm>
            <a:off x="237937" y="460170"/>
            <a:ext cx="2695781"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1023566"/>
            <a:ext cx="2695781"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3207093" y="238869"/>
            <a:ext cx="5699154" cy="2997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3206910" y="3301779"/>
            <a:ext cx="5699154" cy="2997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66602927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Six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E24-2761-C53C-DB8F-34361F8547F9}"/>
              </a:ext>
            </a:extLst>
          </p:cNvPr>
          <p:cNvSpPr>
            <a:spLocks noGrp="1"/>
          </p:cNvSpPr>
          <p:nvPr>
            <p:ph type="title"/>
          </p:nvPr>
        </p:nvSpPr>
        <p:spPr>
          <a:xfrm>
            <a:off x="238869" y="187313"/>
            <a:ext cx="2695781" cy="281604"/>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F16581-9859-664E-B859-A3A4C1E0C3BA}"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2CCE3419-DE5E-44E4-AE38-C6AA7D851F49}"/>
              </a:ext>
            </a:extLst>
          </p:cNvPr>
          <p:cNvSpPr>
            <a:spLocks noGrp="1"/>
          </p:cNvSpPr>
          <p:nvPr>
            <p:ph type="subTitle" idx="13"/>
          </p:nvPr>
        </p:nvSpPr>
        <p:spPr>
          <a:xfrm>
            <a:off x="237937" y="460170"/>
            <a:ext cx="2695781"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1023566"/>
            <a:ext cx="2695781"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3207094" y="238869"/>
            <a:ext cx="2814750" cy="1974375"/>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091497" y="238869"/>
            <a:ext cx="2814750" cy="1974375"/>
          </a:xfrm>
          <a:solidFill>
            <a:schemeClr val="bg1">
              <a:lumMod val="85000"/>
            </a:schemeClr>
          </a:solidFill>
        </p:spPr>
        <p:txBody>
          <a:bodyPr/>
          <a:lstStyle/>
          <a:p>
            <a:r>
              <a:rPr lang="en-GB"/>
              <a:t>Click icon to add picture</a:t>
            </a:r>
            <a:endParaRPr lang="en-US"/>
          </a:p>
        </p:txBody>
      </p:sp>
      <p:sp>
        <p:nvSpPr>
          <p:cNvPr id="9" name="Picture Placeholder 9">
            <a:extLst>
              <a:ext uri="{FF2B5EF4-FFF2-40B4-BE49-F238E27FC236}">
                <a16:creationId xmlns:a16="http://schemas.microsoft.com/office/drawing/2014/main" id="{AE11EAB9-5B6A-D02A-3A83-69839EDFA146}"/>
              </a:ext>
            </a:extLst>
          </p:cNvPr>
          <p:cNvSpPr>
            <a:spLocks noGrp="1"/>
          </p:cNvSpPr>
          <p:nvPr>
            <p:ph type="pic" sz="quarter" idx="17"/>
          </p:nvPr>
        </p:nvSpPr>
        <p:spPr>
          <a:xfrm>
            <a:off x="3207094" y="2281657"/>
            <a:ext cx="2814750" cy="1974375"/>
          </a:xfrm>
          <a:solidFill>
            <a:schemeClr val="bg1">
              <a:lumMod val="85000"/>
            </a:schemeClr>
          </a:solidFill>
        </p:spPr>
        <p:txBody>
          <a:bodyPr/>
          <a:lstStyle/>
          <a:p>
            <a:r>
              <a:rPr lang="en-GB"/>
              <a:t>Click icon to add picture</a:t>
            </a:r>
            <a:endParaRPr lang="en-US"/>
          </a:p>
        </p:txBody>
      </p:sp>
      <p:sp>
        <p:nvSpPr>
          <p:cNvPr id="11" name="Picture Placeholder 9">
            <a:extLst>
              <a:ext uri="{FF2B5EF4-FFF2-40B4-BE49-F238E27FC236}">
                <a16:creationId xmlns:a16="http://schemas.microsoft.com/office/drawing/2014/main" id="{9A300816-7305-9DE9-5A0B-FFC71B5288FB}"/>
              </a:ext>
            </a:extLst>
          </p:cNvPr>
          <p:cNvSpPr>
            <a:spLocks noGrp="1"/>
          </p:cNvSpPr>
          <p:nvPr>
            <p:ph type="pic" sz="quarter" idx="18"/>
          </p:nvPr>
        </p:nvSpPr>
        <p:spPr>
          <a:xfrm>
            <a:off x="6091497" y="2281657"/>
            <a:ext cx="2814750" cy="1974375"/>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6CB6590A-9F89-2AAC-FEBF-82282583FD08}"/>
              </a:ext>
            </a:extLst>
          </p:cNvPr>
          <p:cNvSpPr>
            <a:spLocks noGrp="1"/>
          </p:cNvSpPr>
          <p:nvPr>
            <p:ph type="pic" sz="quarter" idx="19"/>
          </p:nvPr>
        </p:nvSpPr>
        <p:spPr>
          <a:xfrm>
            <a:off x="3207094" y="4324445"/>
            <a:ext cx="2814750" cy="1974375"/>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ADF26534-5850-4C7E-5C54-570EA64C0B0E}"/>
              </a:ext>
            </a:extLst>
          </p:cNvPr>
          <p:cNvSpPr>
            <a:spLocks noGrp="1"/>
          </p:cNvSpPr>
          <p:nvPr>
            <p:ph type="pic" sz="quarter" idx="20"/>
          </p:nvPr>
        </p:nvSpPr>
        <p:spPr>
          <a:xfrm>
            <a:off x="6091497" y="4324445"/>
            <a:ext cx="2814750" cy="1974375"/>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9496563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Six Image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E24-2761-C53C-DB8F-34361F8547F9}"/>
              </a:ext>
            </a:extLst>
          </p:cNvPr>
          <p:cNvSpPr>
            <a:spLocks noGrp="1"/>
          </p:cNvSpPr>
          <p:nvPr>
            <p:ph type="title"/>
          </p:nvPr>
        </p:nvSpPr>
        <p:spPr>
          <a:xfrm>
            <a:off x="238869" y="187313"/>
            <a:ext cx="2695781" cy="281604"/>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C44B59-23C5-3D44-9FE7-5E66B8E44C17}"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2CCE3419-DE5E-44E4-AE38-C6AA7D851F49}"/>
              </a:ext>
            </a:extLst>
          </p:cNvPr>
          <p:cNvSpPr>
            <a:spLocks noGrp="1"/>
          </p:cNvSpPr>
          <p:nvPr>
            <p:ph type="subTitle" idx="13"/>
          </p:nvPr>
        </p:nvSpPr>
        <p:spPr>
          <a:xfrm>
            <a:off x="237937" y="460170"/>
            <a:ext cx="2695781"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1023566"/>
            <a:ext cx="2695781"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3207094" y="238869"/>
            <a:ext cx="2814750" cy="1974375"/>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091497" y="238869"/>
            <a:ext cx="2814750" cy="1974375"/>
          </a:xfrm>
          <a:solidFill>
            <a:schemeClr val="bg1">
              <a:lumMod val="85000"/>
            </a:schemeClr>
          </a:solidFill>
        </p:spPr>
        <p:txBody>
          <a:bodyPr/>
          <a:lstStyle/>
          <a:p>
            <a:r>
              <a:rPr lang="en-GB"/>
              <a:t>Click icon to add picture</a:t>
            </a:r>
            <a:endParaRPr lang="en-US"/>
          </a:p>
        </p:txBody>
      </p:sp>
      <p:sp>
        <p:nvSpPr>
          <p:cNvPr id="9" name="Picture Placeholder 9">
            <a:extLst>
              <a:ext uri="{FF2B5EF4-FFF2-40B4-BE49-F238E27FC236}">
                <a16:creationId xmlns:a16="http://schemas.microsoft.com/office/drawing/2014/main" id="{AE11EAB9-5B6A-D02A-3A83-69839EDFA146}"/>
              </a:ext>
            </a:extLst>
          </p:cNvPr>
          <p:cNvSpPr>
            <a:spLocks noGrp="1"/>
          </p:cNvSpPr>
          <p:nvPr>
            <p:ph type="pic" sz="quarter" idx="17"/>
          </p:nvPr>
        </p:nvSpPr>
        <p:spPr>
          <a:xfrm>
            <a:off x="3207094" y="2281657"/>
            <a:ext cx="2814750" cy="1974375"/>
          </a:xfrm>
          <a:solidFill>
            <a:schemeClr val="bg1">
              <a:lumMod val="85000"/>
            </a:schemeClr>
          </a:solidFill>
        </p:spPr>
        <p:txBody>
          <a:bodyPr/>
          <a:lstStyle/>
          <a:p>
            <a:r>
              <a:rPr lang="en-GB"/>
              <a:t>Click icon to add picture</a:t>
            </a:r>
            <a:endParaRPr lang="en-US"/>
          </a:p>
        </p:txBody>
      </p:sp>
      <p:sp>
        <p:nvSpPr>
          <p:cNvPr id="11" name="Picture Placeholder 9">
            <a:extLst>
              <a:ext uri="{FF2B5EF4-FFF2-40B4-BE49-F238E27FC236}">
                <a16:creationId xmlns:a16="http://schemas.microsoft.com/office/drawing/2014/main" id="{9A300816-7305-9DE9-5A0B-FFC71B5288FB}"/>
              </a:ext>
            </a:extLst>
          </p:cNvPr>
          <p:cNvSpPr>
            <a:spLocks noGrp="1"/>
          </p:cNvSpPr>
          <p:nvPr>
            <p:ph type="pic" sz="quarter" idx="18"/>
          </p:nvPr>
        </p:nvSpPr>
        <p:spPr>
          <a:xfrm>
            <a:off x="6091497" y="2281657"/>
            <a:ext cx="2814750" cy="1974375"/>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6CB6590A-9F89-2AAC-FEBF-82282583FD08}"/>
              </a:ext>
            </a:extLst>
          </p:cNvPr>
          <p:cNvSpPr>
            <a:spLocks noGrp="1"/>
          </p:cNvSpPr>
          <p:nvPr>
            <p:ph type="pic" sz="quarter" idx="19"/>
          </p:nvPr>
        </p:nvSpPr>
        <p:spPr>
          <a:xfrm>
            <a:off x="3207094" y="4324445"/>
            <a:ext cx="2814750" cy="1974375"/>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ADF26534-5850-4C7E-5C54-570EA64C0B0E}"/>
              </a:ext>
            </a:extLst>
          </p:cNvPr>
          <p:cNvSpPr>
            <a:spLocks noGrp="1"/>
          </p:cNvSpPr>
          <p:nvPr>
            <p:ph type="pic" sz="quarter" idx="20"/>
          </p:nvPr>
        </p:nvSpPr>
        <p:spPr>
          <a:xfrm>
            <a:off x="6091497" y="4324445"/>
            <a:ext cx="2814750" cy="1974375"/>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728949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Six Image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E24-2761-C53C-DB8F-34361F8547F9}"/>
              </a:ext>
            </a:extLst>
          </p:cNvPr>
          <p:cNvSpPr>
            <a:spLocks noGrp="1"/>
          </p:cNvSpPr>
          <p:nvPr>
            <p:ph type="title"/>
          </p:nvPr>
        </p:nvSpPr>
        <p:spPr>
          <a:xfrm>
            <a:off x="238869" y="187313"/>
            <a:ext cx="2695781" cy="281604"/>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F98462C-2F69-2747-B467-69744EA07AC6}"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6" name="Subtitle 2">
            <a:extLst>
              <a:ext uri="{FF2B5EF4-FFF2-40B4-BE49-F238E27FC236}">
                <a16:creationId xmlns:a16="http://schemas.microsoft.com/office/drawing/2014/main" id="{2CCE3419-DE5E-44E4-AE38-C6AA7D851F49}"/>
              </a:ext>
            </a:extLst>
          </p:cNvPr>
          <p:cNvSpPr>
            <a:spLocks noGrp="1"/>
          </p:cNvSpPr>
          <p:nvPr>
            <p:ph type="subTitle" idx="13"/>
          </p:nvPr>
        </p:nvSpPr>
        <p:spPr>
          <a:xfrm>
            <a:off x="237937" y="460170"/>
            <a:ext cx="2695781"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1023566"/>
            <a:ext cx="2695781" cy="52752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3207094" y="238869"/>
            <a:ext cx="2814750" cy="1974375"/>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091497" y="238869"/>
            <a:ext cx="2814750" cy="1974375"/>
          </a:xfrm>
          <a:solidFill>
            <a:schemeClr val="bg1">
              <a:lumMod val="85000"/>
            </a:schemeClr>
          </a:solidFill>
        </p:spPr>
        <p:txBody>
          <a:bodyPr/>
          <a:lstStyle/>
          <a:p>
            <a:r>
              <a:rPr lang="en-GB"/>
              <a:t>Click icon to add picture</a:t>
            </a:r>
            <a:endParaRPr lang="en-US"/>
          </a:p>
        </p:txBody>
      </p:sp>
      <p:sp>
        <p:nvSpPr>
          <p:cNvPr id="9" name="Picture Placeholder 9">
            <a:extLst>
              <a:ext uri="{FF2B5EF4-FFF2-40B4-BE49-F238E27FC236}">
                <a16:creationId xmlns:a16="http://schemas.microsoft.com/office/drawing/2014/main" id="{AE11EAB9-5B6A-D02A-3A83-69839EDFA146}"/>
              </a:ext>
            </a:extLst>
          </p:cNvPr>
          <p:cNvSpPr>
            <a:spLocks noGrp="1"/>
          </p:cNvSpPr>
          <p:nvPr>
            <p:ph type="pic" sz="quarter" idx="17"/>
          </p:nvPr>
        </p:nvSpPr>
        <p:spPr>
          <a:xfrm>
            <a:off x="3207094" y="2281657"/>
            <a:ext cx="2814750" cy="1974375"/>
          </a:xfrm>
          <a:solidFill>
            <a:schemeClr val="bg1">
              <a:lumMod val="85000"/>
            </a:schemeClr>
          </a:solidFill>
        </p:spPr>
        <p:txBody>
          <a:bodyPr/>
          <a:lstStyle/>
          <a:p>
            <a:r>
              <a:rPr lang="en-GB"/>
              <a:t>Click icon to add picture</a:t>
            </a:r>
            <a:endParaRPr lang="en-US"/>
          </a:p>
        </p:txBody>
      </p:sp>
      <p:sp>
        <p:nvSpPr>
          <p:cNvPr id="11" name="Picture Placeholder 9">
            <a:extLst>
              <a:ext uri="{FF2B5EF4-FFF2-40B4-BE49-F238E27FC236}">
                <a16:creationId xmlns:a16="http://schemas.microsoft.com/office/drawing/2014/main" id="{9A300816-7305-9DE9-5A0B-FFC71B5288FB}"/>
              </a:ext>
            </a:extLst>
          </p:cNvPr>
          <p:cNvSpPr>
            <a:spLocks noGrp="1"/>
          </p:cNvSpPr>
          <p:nvPr>
            <p:ph type="pic" sz="quarter" idx="18"/>
          </p:nvPr>
        </p:nvSpPr>
        <p:spPr>
          <a:xfrm>
            <a:off x="6091497" y="2281657"/>
            <a:ext cx="2814750" cy="1974375"/>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6CB6590A-9F89-2AAC-FEBF-82282583FD08}"/>
              </a:ext>
            </a:extLst>
          </p:cNvPr>
          <p:cNvSpPr>
            <a:spLocks noGrp="1"/>
          </p:cNvSpPr>
          <p:nvPr>
            <p:ph type="pic" sz="quarter" idx="19"/>
          </p:nvPr>
        </p:nvSpPr>
        <p:spPr>
          <a:xfrm>
            <a:off x="3207094" y="4324445"/>
            <a:ext cx="2814750" cy="1974375"/>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ADF26534-5850-4C7E-5C54-570EA64C0B0E}"/>
              </a:ext>
            </a:extLst>
          </p:cNvPr>
          <p:cNvSpPr>
            <a:spLocks noGrp="1"/>
          </p:cNvSpPr>
          <p:nvPr>
            <p:ph type="pic" sz="quarter" idx="20"/>
          </p:nvPr>
        </p:nvSpPr>
        <p:spPr>
          <a:xfrm>
            <a:off x="6091497" y="4324445"/>
            <a:ext cx="2814750" cy="1974375"/>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43476018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C105847-2E79-8849-88BA-3FF40DA1D01F}"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238869"/>
            <a:ext cx="4214629" cy="60599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8">
            <a:extLst>
              <a:ext uri="{FF2B5EF4-FFF2-40B4-BE49-F238E27FC236}">
                <a16:creationId xmlns:a16="http://schemas.microsoft.com/office/drawing/2014/main" id="{4E7C98BF-939A-EF48-0118-5E7B32F3A048}"/>
              </a:ext>
            </a:extLst>
          </p:cNvPr>
          <p:cNvSpPr>
            <a:spLocks noGrp="1"/>
          </p:cNvSpPr>
          <p:nvPr>
            <p:ph sz="quarter" idx="16" hasCustomPrompt="1"/>
          </p:nvPr>
        </p:nvSpPr>
        <p:spPr>
          <a:xfrm>
            <a:off x="4691063" y="238125"/>
            <a:ext cx="4214812" cy="4316413"/>
          </a:xfrm>
        </p:spPr>
        <p:txBody>
          <a:bodyPr/>
          <a:lstStyle>
            <a:lvl1pPr>
              <a:defRPr/>
            </a:lvl1pPr>
          </a:lstStyle>
          <a:p>
            <a:pPr lvl="0"/>
            <a:r>
              <a:rPr lang="en-US"/>
              <a:t>Click an icon to add content</a:t>
            </a:r>
          </a:p>
        </p:txBody>
      </p:sp>
    </p:spTree>
    <p:extLst>
      <p:ext uri="{BB962C8B-B14F-4D97-AF65-F5344CB8AC3E}">
        <p14:creationId xmlns:p14="http://schemas.microsoft.com/office/powerpoint/2010/main" val="7747790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2143125"/>
            <a:ext cx="6858000" cy="1828406"/>
          </a:xfrm>
        </p:spPr>
        <p:txBody>
          <a:bodyPr anchor="b"/>
          <a:lstStyle>
            <a:lvl1pPr algn="l">
              <a:defRPr sz="4800">
                <a:solidFill>
                  <a:schemeClr val="bg1"/>
                </a:solidFill>
              </a:defRPr>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237938" y="3978607"/>
            <a:ext cx="6858000" cy="1322348"/>
          </a:xfrm>
        </p:spPr>
        <p:txBody>
          <a:bodyPr/>
          <a:lstStyle>
            <a:lvl1pPr marL="0" indent="0" algn="l">
              <a:buNone/>
              <a:defRPr sz="34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grpSp>
        <p:nvGrpSpPr>
          <p:cNvPr id="7" name="Group 4">
            <a:extLst>
              <a:ext uri="{FF2B5EF4-FFF2-40B4-BE49-F238E27FC236}">
                <a16:creationId xmlns:a16="http://schemas.microsoft.com/office/drawing/2014/main" id="{F8E8FC79-BA3B-426E-0FA3-260A03B7CCAF}"/>
              </a:ext>
            </a:extLst>
          </p:cNvPr>
          <p:cNvGrpSpPr>
            <a:grpSpLocks noChangeAspect="1"/>
          </p:cNvGrpSpPr>
          <p:nvPr userDrawn="1"/>
        </p:nvGrpSpPr>
        <p:grpSpPr bwMode="auto">
          <a:xfrm>
            <a:off x="238869" y="238869"/>
            <a:ext cx="2888156" cy="318713"/>
            <a:chOff x="0" y="2620"/>
            <a:chExt cx="8192" cy="904"/>
          </a:xfrm>
          <a:solidFill>
            <a:schemeClr val="bg1"/>
          </a:solidFill>
        </p:grpSpPr>
        <p:sp>
          <p:nvSpPr>
            <p:cNvPr id="9" name="Freeform 5">
              <a:extLst>
                <a:ext uri="{FF2B5EF4-FFF2-40B4-BE49-F238E27FC236}">
                  <a16:creationId xmlns:a16="http://schemas.microsoft.com/office/drawing/2014/main" id="{FB093595-8DDB-FF9B-E4D6-3A6BB56091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0" name="Freeform 6">
              <a:extLst>
                <a:ext uri="{FF2B5EF4-FFF2-40B4-BE49-F238E27FC236}">
                  <a16:creationId xmlns:a16="http://schemas.microsoft.com/office/drawing/2014/main" id="{83443FE2-23A5-AFF9-0FF9-B60B14DB8B2C}"/>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1" name="Freeform 7">
              <a:extLst>
                <a:ext uri="{FF2B5EF4-FFF2-40B4-BE49-F238E27FC236}">
                  <a16:creationId xmlns:a16="http://schemas.microsoft.com/office/drawing/2014/main" id="{1B6C2AF2-79FE-8173-D5BE-A7157CC912B9}"/>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2" name="Freeform 8">
              <a:extLst>
                <a:ext uri="{FF2B5EF4-FFF2-40B4-BE49-F238E27FC236}">
                  <a16:creationId xmlns:a16="http://schemas.microsoft.com/office/drawing/2014/main" id="{4E523396-F02D-E47F-45A0-AE81C59E2359}"/>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3" name="Freeform 9">
              <a:extLst>
                <a:ext uri="{FF2B5EF4-FFF2-40B4-BE49-F238E27FC236}">
                  <a16:creationId xmlns:a16="http://schemas.microsoft.com/office/drawing/2014/main" id="{0EBBEAF6-2B13-2D57-70A9-B7AABA7667BE}"/>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4" name="Freeform 10">
              <a:extLst>
                <a:ext uri="{FF2B5EF4-FFF2-40B4-BE49-F238E27FC236}">
                  <a16:creationId xmlns:a16="http://schemas.microsoft.com/office/drawing/2014/main" id="{20779A94-3801-CD42-EF9F-9C8C0F0AA85C}"/>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5" name="Freeform 11">
              <a:extLst>
                <a:ext uri="{FF2B5EF4-FFF2-40B4-BE49-F238E27FC236}">
                  <a16:creationId xmlns:a16="http://schemas.microsoft.com/office/drawing/2014/main" id="{09454F63-77C7-59AA-73F3-B57BF56F7ABF}"/>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6" name="Freeform 12">
              <a:extLst>
                <a:ext uri="{FF2B5EF4-FFF2-40B4-BE49-F238E27FC236}">
                  <a16:creationId xmlns:a16="http://schemas.microsoft.com/office/drawing/2014/main" id="{4A3295FF-D597-B2FF-1F99-302CFC3B8355}"/>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grpSp>
      <p:sp>
        <p:nvSpPr>
          <p:cNvPr id="4" name="Text Placeholder 17">
            <a:extLst>
              <a:ext uri="{FF2B5EF4-FFF2-40B4-BE49-F238E27FC236}">
                <a16:creationId xmlns:a16="http://schemas.microsoft.com/office/drawing/2014/main" id="{5A154518-2174-3B56-0C99-A5AB089E13D2}"/>
              </a:ext>
            </a:extLst>
          </p:cNvPr>
          <p:cNvSpPr>
            <a:spLocks noGrp="1"/>
          </p:cNvSpPr>
          <p:nvPr>
            <p:ph type="body" sz="quarter" idx="10"/>
          </p:nvPr>
        </p:nvSpPr>
        <p:spPr>
          <a:xfrm>
            <a:off x="237938" y="5878286"/>
            <a:ext cx="4215000" cy="740845"/>
          </a:xfrm>
        </p:spPr>
        <p:txBody>
          <a:bodyPr anchor="b"/>
          <a:lstStyle>
            <a:lvl1pPr>
              <a:defRPr>
                <a:solidFill>
                  <a:schemeClr val="bg1"/>
                </a:solidFill>
                <a:latin typeface="Imperial Sans Text Medium" panose="020B0603020202020204" pitchFamily="34" charset="0"/>
                <a:ea typeface="Inter Medium" panose="02000503000000020004" pitchFamily="2" charset="0"/>
              </a:defRPr>
            </a:lvl1pPr>
            <a:lvl2pPr>
              <a:defRPr>
                <a:solidFill>
                  <a:schemeClr val="accent1"/>
                </a:solidFill>
              </a:defRPr>
            </a:lvl2pPr>
            <a:lvl3pPr>
              <a:defRPr>
                <a:solidFill>
                  <a:schemeClr val="accent1"/>
                </a:solidFill>
                <a:latin typeface="+mn-lt"/>
                <a:ea typeface="Inter Medium" panose="02000503000000020004" pitchFamily="2" charset="0"/>
              </a:defRPr>
            </a:lvl3pPr>
            <a:lvl4pPr>
              <a:defRPr>
                <a:solidFill>
                  <a:schemeClr val="accent1"/>
                </a:solidFill>
                <a:latin typeface="+mn-lt"/>
                <a:ea typeface="Inter Medium" panose="02000503000000020004" pitchFamily="2" charset="0"/>
              </a:defRPr>
            </a:lvl4pPr>
            <a:lvl5pPr>
              <a:defRPr>
                <a:solidFill>
                  <a:schemeClr val="accent1"/>
                </a:solidFill>
                <a:latin typeface="+mn-lt"/>
                <a:ea typeface="Inter Medium" panose="02000503000000020004" pitchFamily="2" charset="0"/>
              </a:defRPr>
            </a:lvl5pPr>
            <a:lvl6pPr marL="1714412" indent="0">
              <a:buNone/>
              <a:defRPr/>
            </a:lvl6pPr>
          </a:lstStyle>
          <a:p>
            <a:pPr lvl="0"/>
            <a:r>
              <a:rPr lang="en-GB"/>
              <a:t>Click to edit Master text styles</a:t>
            </a:r>
          </a:p>
        </p:txBody>
      </p:sp>
    </p:spTree>
    <p:extLst>
      <p:ext uri="{BB962C8B-B14F-4D97-AF65-F5344CB8AC3E}">
        <p14:creationId xmlns:p14="http://schemas.microsoft.com/office/powerpoint/2010/main" val="7526643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AB70DF4-1E6C-CE4B-94C9-4779FC5F3084}"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238869"/>
            <a:ext cx="4214629" cy="60599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8">
            <a:extLst>
              <a:ext uri="{FF2B5EF4-FFF2-40B4-BE49-F238E27FC236}">
                <a16:creationId xmlns:a16="http://schemas.microsoft.com/office/drawing/2014/main" id="{4E7C98BF-939A-EF48-0118-5E7B32F3A048}"/>
              </a:ext>
            </a:extLst>
          </p:cNvPr>
          <p:cNvSpPr>
            <a:spLocks noGrp="1"/>
          </p:cNvSpPr>
          <p:nvPr>
            <p:ph sz="quarter" idx="16" hasCustomPrompt="1"/>
          </p:nvPr>
        </p:nvSpPr>
        <p:spPr>
          <a:xfrm>
            <a:off x="4691063" y="238125"/>
            <a:ext cx="4214812" cy="4316413"/>
          </a:xfrm>
        </p:spPr>
        <p:txBody>
          <a:bodyPr/>
          <a:lstStyle>
            <a:lvl1pPr>
              <a:defRPr/>
            </a:lvl1pPr>
          </a:lstStyle>
          <a:p>
            <a:pPr lvl="0"/>
            <a:r>
              <a:rPr lang="en-US"/>
              <a:t>Click an icon to add content</a:t>
            </a:r>
          </a:p>
        </p:txBody>
      </p:sp>
    </p:spTree>
    <p:extLst>
      <p:ext uri="{BB962C8B-B14F-4D97-AF65-F5344CB8AC3E}">
        <p14:creationId xmlns:p14="http://schemas.microsoft.com/office/powerpoint/2010/main" val="408299277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FF55E34-7B0F-3543-A160-656383C869C1}"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237937" y="238869"/>
            <a:ext cx="4214629" cy="60599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8">
            <a:extLst>
              <a:ext uri="{FF2B5EF4-FFF2-40B4-BE49-F238E27FC236}">
                <a16:creationId xmlns:a16="http://schemas.microsoft.com/office/drawing/2014/main" id="{4E7C98BF-939A-EF48-0118-5E7B32F3A048}"/>
              </a:ext>
            </a:extLst>
          </p:cNvPr>
          <p:cNvSpPr>
            <a:spLocks noGrp="1"/>
          </p:cNvSpPr>
          <p:nvPr>
            <p:ph sz="quarter" idx="16" hasCustomPrompt="1"/>
          </p:nvPr>
        </p:nvSpPr>
        <p:spPr>
          <a:xfrm>
            <a:off x="4691063" y="238125"/>
            <a:ext cx="4214812" cy="4316413"/>
          </a:xfrm>
        </p:spPr>
        <p:txBody>
          <a:bodyPr/>
          <a:lstStyle>
            <a:lvl1pPr>
              <a:defRPr/>
            </a:lvl1pPr>
          </a:lstStyle>
          <a:p>
            <a:pPr lvl="0"/>
            <a:r>
              <a:rPr lang="en-US"/>
              <a:t>Click an icon to add content</a:t>
            </a:r>
          </a:p>
        </p:txBody>
      </p:sp>
    </p:spTree>
    <p:extLst>
      <p:ext uri="{BB962C8B-B14F-4D97-AF65-F5344CB8AC3E}">
        <p14:creationId xmlns:p14="http://schemas.microsoft.com/office/powerpoint/2010/main" val="37252508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ED0E07A-C084-A244-A8A6-CAFA98530D8A}"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4691619" y="238869"/>
            <a:ext cx="4214629" cy="60599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8">
            <a:extLst>
              <a:ext uri="{FF2B5EF4-FFF2-40B4-BE49-F238E27FC236}">
                <a16:creationId xmlns:a16="http://schemas.microsoft.com/office/drawing/2014/main" id="{0E0E4502-E062-47BA-15B0-9E800A85653B}"/>
              </a:ext>
            </a:extLst>
          </p:cNvPr>
          <p:cNvSpPr>
            <a:spLocks noGrp="1"/>
          </p:cNvSpPr>
          <p:nvPr>
            <p:ph sz="quarter" idx="16" hasCustomPrompt="1"/>
          </p:nvPr>
        </p:nvSpPr>
        <p:spPr>
          <a:xfrm>
            <a:off x="237570" y="238125"/>
            <a:ext cx="4214812" cy="4316413"/>
          </a:xfrm>
        </p:spPr>
        <p:txBody>
          <a:bodyPr/>
          <a:lstStyle>
            <a:lvl1pPr>
              <a:defRPr/>
            </a:lvl1pPr>
          </a:lstStyle>
          <a:p>
            <a:pPr lvl="0"/>
            <a:r>
              <a:rPr lang="en-US"/>
              <a:t>Click an icon to add content</a:t>
            </a:r>
          </a:p>
        </p:txBody>
      </p:sp>
    </p:spTree>
    <p:extLst>
      <p:ext uri="{BB962C8B-B14F-4D97-AF65-F5344CB8AC3E}">
        <p14:creationId xmlns:p14="http://schemas.microsoft.com/office/powerpoint/2010/main" val="21439338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17B1D7B-2383-CB48-BEB4-9A021085F4CB}"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4691619" y="238869"/>
            <a:ext cx="4214629" cy="60599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8">
            <a:extLst>
              <a:ext uri="{FF2B5EF4-FFF2-40B4-BE49-F238E27FC236}">
                <a16:creationId xmlns:a16="http://schemas.microsoft.com/office/drawing/2014/main" id="{0E0E4502-E062-47BA-15B0-9E800A85653B}"/>
              </a:ext>
            </a:extLst>
          </p:cNvPr>
          <p:cNvSpPr>
            <a:spLocks noGrp="1"/>
          </p:cNvSpPr>
          <p:nvPr>
            <p:ph sz="quarter" idx="16" hasCustomPrompt="1"/>
          </p:nvPr>
        </p:nvSpPr>
        <p:spPr>
          <a:xfrm>
            <a:off x="237570" y="238125"/>
            <a:ext cx="4214812" cy="4316413"/>
          </a:xfrm>
        </p:spPr>
        <p:txBody>
          <a:bodyPr/>
          <a:lstStyle>
            <a:lvl1pPr>
              <a:defRPr/>
            </a:lvl1pPr>
          </a:lstStyle>
          <a:p>
            <a:pPr lvl="0"/>
            <a:r>
              <a:rPr lang="en-US"/>
              <a:t>Click an icon to add content</a:t>
            </a:r>
          </a:p>
        </p:txBody>
      </p:sp>
    </p:spTree>
    <p:extLst>
      <p:ext uri="{BB962C8B-B14F-4D97-AF65-F5344CB8AC3E}">
        <p14:creationId xmlns:p14="http://schemas.microsoft.com/office/powerpoint/2010/main" val="5852669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CE7EAF6-FDD4-A648-BA48-71E3350C20BD}" type="datetime1">
              <a:rPr lang="en-GB" smtClean="0"/>
              <a:t>30/09/2024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4691619" y="238869"/>
            <a:ext cx="4214629" cy="605991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8">
            <a:extLst>
              <a:ext uri="{FF2B5EF4-FFF2-40B4-BE49-F238E27FC236}">
                <a16:creationId xmlns:a16="http://schemas.microsoft.com/office/drawing/2014/main" id="{0E0E4502-E062-47BA-15B0-9E800A85653B}"/>
              </a:ext>
            </a:extLst>
          </p:cNvPr>
          <p:cNvSpPr>
            <a:spLocks noGrp="1"/>
          </p:cNvSpPr>
          <p:nvPr>
            <p:ph sz="quarter" idx="16" hasCustomPrompt="1"/>
          </p:nvPr>
        </p:nvSpPr>
        <p:spPr>
          <a:xfrm>
            <a:off x="237570" y="238125"/>
            <a:ext cx="4214812" cy="4316413"/>
          </a:xfrm>
        </p:spPr>
        <p:txBody>
          <a:bodyPr/>
          <a:lstStyle>
            <a:lvl1pPr>
              <a:defRPr/>
            </a:lvl1pPr>
          </a:lstStyle>
          <a:p>
            <a:pPr lvl="0"/>
            <a:r>
              <a:rPr lang="en-US"/>
              <a:t>Click an icon to add content</a:t>
            </a:r>
          </a:p>
        </p:txBody>
      </p:sp>
    </p:spTree>
    <p:extLst>
      <p:ext uri="{BB962C8B-B14F-4D97-AF65-F5344CB8AC3E}">
        <p14:creationId xmlns:p14="http://schemas.microsoft.com/office/powerpoint/2010/main" val="33944480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C06103C8-2CD0-8E45-AD85-6207BFD4195A}" type="datetime1">
              <a:rPr lang="en-GB" smtClean="0"/>
              <a:t>30/09/2024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238869" y="238869"/>
            <a:ext cx="8667378" cy="605991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6075656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0BFA99E-F60B-284E-AAC8-7D7C9B9CF61F}" type="datetime1">
              <a:rPr lang="en-GB" smtClean="0"/>
              <a:t>30/09/2024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238869" y="238869"/>
            <a:ext cx="8667378" cy="605991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30534638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E7FE6ED-52B1-294A-AD6D-F27B815078D6}" type="datetime1">
              <a:rPr lang="en-GB" smtClean="0"/>
              <a:t>30/09/2024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238869" y="238869"/>
            <a:ext cx="8667378" cy="605991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6782819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0" y="1"/>
            <a:ext cx="9145117"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9650653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CA993338-E59A-ABD4-1500-DF719F4D00F5}"/>
              </a:ext>
            </a:extLst>
          </p:cNvPr>
          <p:cNvGrpSpPr>
            <a:grpSpLocks noChangeAspect="1"/>
          </p:cNvGrpSpPr>
          <p:nvPr userDrawn="1"/>
        </p:nvGrpSpPr>
        <p:grpSpPr bwMode="auto">
          <a:xfrm>
            <a:off x="238869" y="238869"/>
            <a:ext cx="8667378" cy="956459"/>
            <a:chOff x="0" y="2620"/>
            <a:chExt cx="8192" cy="904"/>
          </a:xfrm>
          <a:solidFill>
            <a:schemeClr val="accent1"/>
          </a:solidFill>
        </p:grpSpPr>
        <p:sp>
          <p:nvSpPr>
            <p:cNvPr id="7" name="Freeform 5">
              <a:extLst>
                <a:ext uri="{FF2B5EF4-FFF2-40B4-BE49-F238E27FC236}">
                  <a16:creationId xmlns:a16="http://schemas.microsoft.com/office/drawing/2014/main" id="{DDC754D1-10F2-389A-E83C-A808EC4090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8" name="Freeform 6">
              <a:extLst>
                <a:ext uri="{FF2B5EF4-FFF2-40B4-BE49-F238E27FC236}">
                  <a16:creationId xmlns:a16="http://schemas.microsoft.com/office/drawing/2014/main" id="{6C9DC3D0-9577-47E6-5C51-7E7E34A3C75E}"/>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9" name="Freeform 7">
              <a:extLst>
                <a:ext uri="{FF2B5EF4-FFF2-40B4-BE49-F238E27FC236}">
                  <a16:creationId xmlns:a16="http://schemas.microsoft.com/office/drawing/2014/main" id="{DB2BF7D7-F996-AA40-BCB7-78D674436B9B}"/>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0" name="Freeform 8">
              <a:extLst>
                <a:ext uri="{FF2B5EF4-FFF2-40B4-BE49-F238E27FC236}">
                  <a16:creationId xmlns:a16="http://schemas.microsoft.com/office/drawing/2014/main" id="{69BD4D9C-97BA-B80D-BA52-13BB287AF31D}"/>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1" name="Freeform 9">
              <a:extLst>
                <a:ext uri="{FF2B5EF4-FFF2-40B4-BE49-F238E27FC236}">
                  <a16:creationId xmlns:a16="http://schemas.microsoft.com/office/drawing/2014/main" id="{FA5A2EEB-C815-1664-D6D2-B296F024A735}"/>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2" name="Freeform 10">
              <a:extLst>
                <a:ext uri="{FF2B5EF4-FFF2-40B4-BE49-F238E27FC236}">
                  <a16:creationId xmlns:a16="http://schemas.microsoft.com/office/drawing/2014/main" id="{83C937E8-CE6D-8AC3-B9A8-1B61D670AF81}"/>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3" name="Freeform 11">
              <a:extLst>
                <a:ext uri="{FF2B5EF4-FFF2-40B4-BE49-F238E27FC236}">
                  <a16:creationId xmlns:a16="http://schemas.microsoft.com/office/drawing/2014/main" id="{DD9FD2CD-EE9C-E849-FE7A-8FF6546C1BCC}"/>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4" name="Freeform 12">
              <a:extLst>
                <a:ext uri="{FF2B5EF4-FFF2-40B4-BE49-F238E27FC236}">
                  <a16:creationId xmlns:a16="http://schemas.microsoft.com/office/drawing/2014/main" id="{52AE61A1-3E54-F01B-3B46-4FB720A35ABD}"/>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grpSp>
    </p:spTree>
    <p:extLst>
      <p:ext uri="{BB962C8B-B14F-4D97-AF65-F5344CB8AC3E}">
        <p14:creationId xmlns:p14="http://schemas.microsoft.com/office/powerpoint/2010/main" val="2050292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2143125"/>
            <a:ext cx="6858000" cy="1828406"/>
          </a:xfrm>
        </p:spPr>
        <p:txBody>
          <a:bodyPr anchor="b"/>
          <a:lstStyle>
            <a:lvl1pPr algn="l">
              <a:defRPr sz="4800">
                <a:solidFill>
                  <a:schemeClr val="bg1"/>
                </a:solidFill>
              </a:defRPr>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237938" y="3978607"/>
            <a:ext cx="6858000" cy="1322348"/>
          </a:xfrm>
        </p:spPr>
        <p:txBody>
          <a:bodyPr/>
          <a:lstStyle>
            <a:lvl1pPr marL="0" indent="0" algn="l">
              <a:buNone/>
              <a:defRPr sz="34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grpSp>
        <p:nvGrpSpPr>
          <p:cNvPr id="7" name="Group 4">
            <a:extLst>
              <a:ext uri="{FF2B5EF4-FFF2-40B4-BE49-F238E27FC236}">
                <a16:creationId xmlns:a16="http://schemas.microsoft.com/office/drawing/2014/main" id="{F8E8FC79-BA3B-426E-0FA3-260A03B7CCAF}"/>
              </a:ext>
            </a:extLst>
          </p:cNvPr>
          <p:cNvGrpSpPr>
            <a:grpSpLocks noChangeAspect="1"/>
          </p:cNvGrpSpPr>
          <p:nvPr userDrawn="1"/>
        </p:nvGrpSpPr>
        <p:grpSpPr bwMode="auto">
          <a:xfrm>
            <a:off x="238869" y="238869"/>
            <a:ext cx="2888156" cy="318713"/>
            <a:chOff x="0" y="2620"/>
            <a:chExt cx="8192" cy="904"/>
          </a:xfrm>
          <a:solidFill>
            <a:schemeClr val="bg1"/>
          </a:solidFill>
        </p:grpSpPr>
        <p:sp>
          <p:nvSpPr>
            <p:cNvPr id="9" name="Freeform 5">
              <a:extLst>
                <a:ext uri="{FF2B5EF4-FFF2-40B4-BE49-F238E27FC236}">
                  <a16:creationId xmlns:a16="http://schemas.microsoft.com/office/drawing/2014/main" id="{FB093595-8DDB-FF9B-E4D6-3A6BB56091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0" name="Freeform 6">
              <a:extLst>
                <a:ext uri="{FF2B5EF4-FFF2-40B4-BE49-F238E27FC236}">
                  <a16:creationId xmlns:a16="http://schemas.microsoft.com/office/drawing/2014/main" id="{83443FE2-23A5-AFF9-0FF9-B60B14DB8B2C}"/>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1" name="Freeform 7">
              <a:extLst>
                <a:ext uri="{FF2B5EF4-FFF2-40B4-BE49-F238E27FC236}">
                  <a16:creationId xmlns:a16="http://schemas.microsoft.com/office/drawing/2014/main" id="{1B6C2AF2-79FE-8173-D5BE-A7157CC912B9}"/>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2" name="Freeform 8">
              <a:extLst>
                <a:ext uri="{FF2B5EF4-FFF2-40B4-BE49-F238E27FC236}">
                  <a16:creationId xmlns:a16="http://schemas.microsoft.com/office/drawing/2014/main" id="{4E523396-F02D-E47F-45A0-AE81C59E2359}"/>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3" name="Freeform 9">
              <a:extLst>
                <a:ext uri="{FF2B5EF4-FFF2-40B4-BE49-F238E27FC236}">
                  <a16:creationId xmlns:a16="http://schemas.microsoft.com/office/drawing/2014/main" id="{0EBBEAF6-2B13-2D57-70A9-B7AABA7667BE}"/>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4" name="Freeform 10">
              <a:extLst>
                <a:ext uri="{FF2B5EF4-FFF2-40B4-BE49-F238E27FC236}">
                  <a16:creationId xmlns:a16="http://schemas.microsoft.com/office/drawing/2014/main" id="{20779A94-3801-CD42-EF9F-9C8C0F0AA85C}"/>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5" name="Freeform 11">
              <a:extLst>
                <a:ext uri="{FF2B5EF4-FFF2-40B4-BE49-F238E27FC236}">
                  <a16:creationId xmlns:a16="http://schemas.microsoft.com/office/drawing/2014/main" id="{09454F63-77C7-59AA-73F3-B57BF56F7ABF}"/>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6" name="Freeform 12">
              <a:extLst>
                <a:ext uri="{FF2B5EF4-FFF2-40B4-BE49-F238E27FC236}">
                  <a16:creationId xmlns:a16="http://schemas.microsoft.com/office/drawing/2014/main" id="{4A3295FF-D597-B2FF-1F99-302CFC3B8355}"/>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grpSp>
      <p:sp>
        <p:nvSpPr>
          <p:cNvPr id="4" name="Text Placeholder 17">
            <a:extLst>
              <a:ext uri="{FF2B5EF4-FFF2-40B4-BE49-F238E27FC236}">
                <a16:creationId xmlns:a16="http://schemas.microsoft.com/office/drawing/2014/main" id="{6A9082D4-66EE-B3D8-8D68-28FC3E76F609}"/>
              </a:ext>
            </a:extLst>
          </p:cNvPr>
          <p:cNvSpPr>
            <a:spLocks noGrp="1"/>
          </p:cNvSpPr>
          <p:nvPr>
            <p:ph type="body" sz="quarter" idx="10"/>
          </p:nvPr>
        </p:nvSpPr>
        <p:spPr>
          <a:xfrm>
            <a:off x="237938" y="5878286"/>
            <a:ext cx="4215000" cy="740845"/>
          </a:xfrm>
        </p:spPr>
        <p:txBody>
          <a:bodyPr anchor="b"/>
          <a:lstStyle>
            <a:lvl1pPr>
              <a:defRPr>
                <a:solidFill>
                  <a:schemeClr val="bg1"/>
                </a:solidFill>
                <a:latin typeface="Imperial Sans Text Medium" panose="020B0603020202020204" pitchFamily="34" charset="0"/>
                <a:ea typeface="Inter Medium" panose="02000503000000020004" pitchFamily="2" charset="0"/>
              </a:defRPr>
            </a:lvl1pPr>
            <a:lvl2pPr>
              <a:defRPr>
                <a:solidFill>
                  <a:schemeClr val="accent1"/>
                </a:solidFill>
              </a:defRPr>
            </a:lvl2pPr>
            <a:lvl3pPr>
              <a:defRPr>
                <a:solidFill>
                  <a:schemeClr val="accent1"/>
                </a:solidFill>
                <a:latin typeface="+mn-lt"/>
                <a:ea typeface="Inter Medium" panose="02000503000000020004" pitchFamily="2" charset="0"/>
              </a:defRPr>
            </a:lvl3pPr>
            <a:lvl4pPr>
              <a:defRPr>
                <a:solidFill>
                  <a:schemeClr val="accent1"/>
                </a:solidFill>
                <a:latin typeface="+mn-lt"/>
                <a:ea typeface="Inter Medium" panose="02000503000000020004" pitchFamily="2" charset="0"/>
              </a:defRPr>
            </a:lvl4pPr>
            <a:lvl5pPr>
              <a:defRPr>
                <a:solidFill>
                  <a:schemeClr val="accent1"/>
                </a:solidFill>
                <a:latin typeface="+mn-lt"/>
                <a:ea typeface="Inter Medium" panose="02000503000000020004" pitchFamily="2" charset="0"/>
              </a:defRPr>
            </a:lvl5pPr>
            <a:lvl6pPr marL="1714412" indent="0">
              <a:buNone/>
              <a:defRPr/>
            </a:lvl6pPr>
          </a:lstStyle>
          <a:p>
            <a:pPr lvl="0"/>
            <a:r>
              <a:rPr lang="en-GB"/>
              <a:t>Click to edit Master text styles</a:t>
            </a:r>
          </a:p>
        </p:txBody>
      </p:sp>
    </p:spTree>
    <p:extLst>
      <p:ext uri="{BB962C8B-B14F-4D97-AF65-F5344CB8AC3E}">
        <p14:creationId xmlns:p14="http://schemas.microsoft.com/office/powerpoint/2010/main" val="388826922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CA993338-E59A-ABD4-1500-DF719F4D00F5}"/>
              </a:ext>
            </a:extLst>
          </p:cNvPr>
          <p:cNvGrpSpPr>
            <a:grpSpLocks noChangeAspect="1"/>
          </p:cNvGrpSpPr>
          <p:nvPr userDrawn="1"/>
        </p:nvGrpSpPr>
        <p:grpSpPr bwMode="auto">
          <a:xfrm>
            <a:off x="238869" y="238869"/>
            <a:ext cx="8667378" cy="956459"/>
            <a:chOff x="0" y="2620"/>
            <a:chExt cx="8192" cy="904"/>
          </a:xfrm>
          <a:solidFill>
            <a:schemeClr val="accent1"/>
          </a:solidFill>
        </p:grpSpPr>
        <p:sp>
          <p:nvSpPr>
            <p:cNvPr id="7" name="Freeform 5">
              <a:extLst>
                <a:ext uri="{FF2B5EF4-FFF2-40B4-BE49-F238E27FC236}">
                  <a16:creationId xmlns:a16="http://schemas.microsoft.com/office/drawing/2014/main" id="{DDC754D1-10F2-389A-E83C-A808EC4090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8" name="Freeform 6">
              <a:extLst>
                <a:ext uri="{FF2B5EF4-FFF2-40B4-BE49-F238E27FC236}">
                  <a16:creationId xmlns:a16="http://schemas.microsoft.com/office/drawing/2014/main" id="{6C9DC3D0-9577-47E6-5C51-7E7E34A3C75E}"/>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9" name="Freeform 7">
              <a:extLst>
                <a:ext uri="{FF2B5EF4-FFF2-40B4-BE49-F238E27FC236}">
                  <a16:creationId xmlns:a16="http://schemas.microsoft.com/office/drawing/2014/main" id="{DB2BF7D7-F996-AA40-BCB7-78D674436B9B}"/>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0" name="Freeform 8">
              <a:extLst>
                <a:ext uri="{FF2B5EF4-FFF2-40B4-BE49-F238E27FC236}">
                  <a16:creationId xmlns:a16="http://schemas.microsoft.com/office/drawing/2014/main" id="{69BD4D9C-97BA-B80D-BA52-13BB287AF31D}"/>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1" name="Freeform 9">
              <a:extLst>
                <a:ext uri="{FF2B5EF4-FFF2-40B4-BE49-F238E27FC236}">
                  <a16:creationId xmlns:a16="http://schemas.microsoft.com/office/drawing/2014/main" id="{FA5A2EEB-C815-1664-D6D2-B296F024A735}"/>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2" name="Freeform 10">
              <a:extLst>
                <a:ext uri="{FF2B5EF4-FFF2-40B4-BE49-F238E27FC236}">
                  <a16:creationId xmlns:a16="http://schemas.microsoft.com/office/drawing/2014/main" id="{83C937E8-CE6D-8AC3-B9A8-1B61D670AF81}"/>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3" name="Freeform 11">
              <a:extLst>
                <a:ext uri="{FF2B5EF4-FFF2-40B4-BE49-F238E27FC236}">
                  <a16:creationId xmlns:a16="http://schemas.microsoft.com/office/drawing/2014/main" id="{DD9FD2CD-EE9C-E849-FE7A-8FF6546C1BCC}"/>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4" name="Freeform 12">
              <a:extLst>
                <a:ext uri="{FF2B5EF4-FFF2-40B4-BE49-F238E27FC236}">
                  <a16:creationId xmlns:a16="http://schemas.microsoft.com/office/drawing/2014/main" id="{52AE61A1-3E54-F01B-3B46-4FB720A35ABD}"/>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grpSp>
    </p:spTree>
    <p:extLst>
      <p:ext uri="{BB962C8B-B14F-4D97-AF65-F5344CB8AC3E}">
        <p14:creationId xmlns:p14="http://schemas.microsoft.com/office/powerpoint/2010/main" val="144291455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CA993338-E59A-ABD4-1500-DF719F4D00F5}"/>
              </a:ext>
            </a:extLst>
          </p:cNvPr>
          <p:cNvGrpSpPr>
            <a:grpSpLocks noChangeAspect="1"/>
          </p:cNvGrpSpPr>
          <p:nvPr userDrawn="1"/>
        </p:nvGrpSpPr>
        <p:grpSpPr bwMode="auto">
          <a:xfrm>
            <a:off x="238869" y="238869"/>
            <a:ext cx="8667378" cy="956459"/>
            <a:chOff x="0" y="2620"/>
            <a:chExt cx="8192" cy="904"/>
          </a:xfrm>
          <a:solidFill>
            <a:schemeClr val="accent1"/>
          </a:solidFill>
        </p:grpSpPr>
        <p:sp>
          <p:nvSpPr>
            <p:cNvPr id="7" name="Freeform 5">
              <a:extLst>
                <a:ext uri="{FF2B5EF4-FFF2-40B4-BE49-F238E27FC236}">
                  <a16:creationId xmlns:a16="http://schemas.microsoft.com/office/drawing/2014/main" id="{DDC754D1-10F2-389A-E83C-A808EC4090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8" name="Freeform 6">
              <a:extLst>
                <a:ext uri="{FF2B5EF4-FFF2-40B4-BE49-F238E27FC236}">
                  <a16:creationId xmlns:a16="http://schemas.microsoft.com/office/drawing/2014/main" id="{6C9DC3D0-9577-47E6-5C51-7E7E34A3C75E}"/>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9" name="Freeform 7">
              <a:extLst>
                <a:ext uri="{FF2B5EF4-FFF2-40B4-BE49-F238E27FC236}">
                  <a16:creationId xmlns:a16="http://schemas.microsoft.com/office/drawing/2014/main" id="{DB2BF7D7-F996-AA40-BCB7-78D674436B9B}"/>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0" name="Freeform 8">
              <a:extLst>
                <a:ext uri="{FF2B5EF4-FFF2-40B4-BE49-F238E27FC236}">
                  <a16:creationId xmlns:a16="http://schemas.microsoft.com/office/drawing/2014/main" id="{69BD4D9C-97BA-B80D-BA52-13BB287AF31D}"/>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1" name="Freeform 9">
              <a:extLst>
                <a:ext uri="{FF2B5EF4-FFF2-40B4-BE49-F238E27FC236}">
                  <a16:creationId xmlns:a16="http://schemas.microsoft.com/office/drawing/2014/main" id="{FA5A2EEB-C815-1664-D6D2-B296F024A735}"/>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2" name="Freeform 10">
              <a:extLst>
                <a:ext uri="{FF2B5EF4-FFF2-40B4-BE49-F238E27FC236}">
                  <a16:creationId xmlns:a16="http://schemas.microsoft.com/office/drawing/2014/main" id="{83C937E8-CE6D-8AC3-B9A8-1B61D670AF81}"/>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3" name="Freeform 11">
              <a:extLst>
                <a:ext uri="{FF2B5EF4-FFF2-40B4-BE49-F238E27FC236}">
                  <a16:creationId xmlns:a16="http://schemas.microsoft.com/office/drawing/2014/main" id="{DD9FD2CD-EE9C-E849-FE7A-8FF6546C1BCC}"/>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4" name="Freeform 12">
              <a:extLst>
                <a:ext uri="{FF2B5EF4-FFF2-40B4-BE49-F238E27FC236}">
                  <a16:creationId xmlns:a16="http://schemas.microsoft.com/office/drawing/2014/main" id="{52AE61A1-3E54-F01B-3B46-4FB720A35ABD}"/>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grpSp>
    </p:spTree>
    <p:extLst>
      <p:ext uri="{BB962C8B-B14F-4D97-AF65-F5344CB8AC3E}">
        <p14:creationId xmlns:p14="http://schemas.microsoft.com/office/powerpoint/2010/main" val="237519540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CA993338-E59A-ABD4-1500-DF719F4D00F5}"/>
              </a:ext>
            </a:extLst>
          </p:cNvPr>
          <p:cNvGrpSpPr>
            <a:grpSpLocks noChangeAspect="1"/>
          </p:cNvGrpSpPr>
          <p:nvPr userDrawn="1"/>
        </p:nvGrpSpPr>
        <p:grpSpPr bwMode="auto">
          <a:xfrm>
            <a:off x="238869" y="238869"/>
            <a:ext cx="8667378" cy="956459"/>
            <a:chOff x="0" y="2620"/>
            <a:chExt cx="8192" cy="904"/>
          </a:xfrm>
          <a:solidFill>
            <a:schemeClr val="bg1"/>
          </a:solidFill>
        </p:grpSpPr>
        <p:sp>
          <p:nvSpPr>
            <p:cNvPr id="7" name="Freeform 5">
              <a:extLst>
                <a:ext uri="{FF2B5EF4-FFF2-40B4-BE49-F238E27FC236}">
                  <a16:creationId xmlns:a16="http://schemas.microsoft.com/office/drawing/2014/main" id="{DDC754D1-10F2-389A-E83C-A808EC4090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8" name="Freeform 6">
              <a:extLst>
                <a:ext uri="{FF2B5EF4-FFF2-40B4-BE49-F238E27FC236}">
                  <a16:creationId xmlns:a16="http://schemas.microsoft.com/office/drawing/2014/main" id="{6C9DC3D0-9577-47E6-5C51-7E7E34A3C75E}"/>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9" name="Freeform 7">
              <a:extLst>
                <a:ext uri="{FF2B5EF4-FFF2-40B4-BE49-F238E27FC236}">
                  <a16:creationId xmlns:a16="http://schemas.microsoft.com/office/drawing/2014/main" id="{DB2BF7D7-F996-AA40-BCB7-78D674436B9B}"/>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0" name="Freeform 8">
              <a:extLst>
                <a:ext uri="{FF2B5EF4-FFF2-40B4-BE49-F238E27FC236}">
                  <a16:creationId xmlns:a16="http://schemas.microsoft.com/office/drawing/2014/main" id="{69BD4D9C-97BA-B80D-BA52-13BB287AF31D}"/>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1" name="Freeform 9">
              <a:extLst>
                <a:ext uri="{FF2B5EF4-FFF2-40B4-BE49-F238E27FC236}">
                  <a16:creationId xmlns:a16="http://schemas.microsoft.com/office/drawing/2014/main" id="{FA5A2EEB-C815-1664-D6D2-B296F024A735}"/>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2" name="Freeform 10">
              <a:extLst>
                <a:ext uri="{FF2B5EF4-FFF2-40B4-BE49-F238E27FC236}">
                  <a16:creationId xmlns:a16="http://schemas.microsoft.com/office/drawing/2014/main" id="{83C937E8-CE6D-8AC3-B9A8-1B61D670AF81}"/>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3" name="Freeform 11">
              <a:extLst>
                <a:ext uri="{FF2B5EF4-FFF2-40B4-BE49-F238E27FC236}">
                  <a16:creationId xmlns:a16="http://schemas.microsoft.com/office/drawing/2014/main" id="{DD9FD2CD-EE9C-E849-FE7A-8FF6546C1BCC}"/>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4" name="Freeform 12">
              <a:extLst>
                <a:ext uri="{FF2B5EF4-FFF2-40B4-BE49-F238E27FC236}">
                  <a16:creationId xmlns:a16="http://schemas.microsoft.com/office/drawing/2014/main" id="{52AE61A1-3E54-F01B-3B46-4FB720A35ABD}"/>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grpSp>
    </p:spTree>
    <p:extLst>
      <p:ext uri="{BB962C8B-B14F-4D97-AF65-F5344CB8AC3E}">
        <p14:creationId xmlns:p14="http://schemas.microsoft.com/office/powerpoint/2010/main" val="6940348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CA993338-E59A-ABD4-1500-DF719F4D00F5}"/>
              </a:ext>
            </a:extLst>
          </p:cNvPr>
          <p:cNvGrpSpPr>
            <a:grpSpLocks noChangeAspect="1"/>
          </p:cNvGrpSpPr>
          <p:nvPr userDrawn="1"/>
        </p:nvGrpSpPr>
        <p:grpSpPr bwMode="auto">
          <a:xfrm>
            <a:off x="238869" y="238869"/>
            <a:ext cx="8667374" cy="956459"/>
            <a:chOff x="0" y="2620"/>
            <a:chExt cx="8192" cy="904"/>
          </a:xfrm>
          <a:solidFill>
            <a:schemeClr val="bg2"/>
          </a:solidFill>
        </p:grpSpPr>
        <p:sp>
          <p:nvSpPr>
            <p:cNvPr id="7" name="Freeform 5">
              <a:extLst>
                <a:ext uri="{FF2B5EF4-FFF2-40B4-BE49-F238E27FC236}">
                  <a16:creationId xmlns:a16="http://schemas.microsoft.com/office/drawing/2014/main" id="{DDC754D1-10F2-389A-E83C-A808EC4090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8" name="Freeform 6">
              <a:extLst>
                <a:ext uri="{FF2B5EF4-FFF2-40B4-BE49-F238E27FC236}">
                  <a16:creationId xmlns:a16="http://schemas.microsoft.com/office/drawing/2014/main" id="{6C9DC3D0-9577-47E6-5C51-7E7E34A3C75E}"/>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9" name="Freeform 7">
              <a:extLst>
                <a:ext uri="{FF2B5EF4-FFF2-40B4-BE49-F238E27FC236}">
                  <a16:creationId xmlns:a16="http://schemas.microsoft.com/office/drawing/2014/main" id="{DB2BF7D7-F996-AA40-BCB7-78D674436B9B}"/>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0" name="Freeform 8">
              <a:extLst>
                <a:ext uri="{FF2B5EF4-FFF2-40B4-BE49-F238E27FC236}">
                  <a16:creationId xmlns:a16="http://schemas.microsoft.com/office/drawing/2014/main" id="{69BD4D9C-97BA-B80D-BA52-13BB287AF31D}"/>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1" name="Freeform 9">
              <a:extLst>
                <a:ext uri="{FF2B5EF4-FFF2-40B4-BE49-F238E27FC236}">
                  <a16:creationId xmlns:a16="http://schemas.microsoft.com/office/drawing/2014/main" id="{FA5A2EEB-C815-1664-D6D2-B296F024A735}"/>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2" name="Freeform 10">
              <a:extLst>
                <a:ext uri="{FF2B5EF4-FFF2-40B4-BE49-F238E27FC236}">
                  <a16:creationId xmlns:a16="http://schemas.microsoft.com/office/drawing/2014/main" id="{83C937E8-CE6D-8AC3-B9A8-1B61D670AF81}"/>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3" name="Freeform 11">
              <a:extLst>
                <a:ext uri="{FF2B5EF4-FFF2-40B4-BE49-F238E27FC236}">
                  <a16:creationId xmlns:a16="http://schemas.microsoft.com/office/drawing/2014/main" id="{DD9FD2CD-EE9C-E849-FE7A-8FF6546C1BCC}"/>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4" name="Freeform 12">
              <a:extLst>
                <a:ext uri="{FF2B5EF4-FFF2-40B4-BE49-F238E27FC236}">
                  <a16:creationId xmlns:a16="http://schemas.microsoft.com/office/drawing/2014/main" id="{52AE61A1-3E54-F01B-3B46-4FB720A35ABD}"/>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grpSp>
    </p:spTree>
    <p:extLst>
      <p:ext uri="{BB962C8B-B14F-4D97-AF65-F5344CB8AC3E}">
        <p14:creationId xmlns:p14="http://schemas.microsoft.com/office/powerpoint/2010/main" val="41545031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3338719"/>
            <a:ext cx="6858000" cy="1828406"/>
          </a:xfrm>
        </p:spPr>
        <p:txBody>
          <a:bodyPr anchor="t"/>
          <a:lstStyle>
            <a:lvl1pPr algn="l">
              <a:defRPr sz="4800">
                <a:solidFill>
                  <a:schemeClr val="accent1"/>
                </a:solidFill>
              </a:defRPr>
            </a:lvl1pPr>
          </a:lstStyle>
          <a:p>
            <a:r>
              <a:rPr lang="en-GB"/>
              <a:t>Click to edit Master title style</a:t>
            </a:r>
          </a:p>
        </p:txBody>
      </p:sp>
      <p:grpSp>
        <p:nvGrpSpPr>
          <p:cNvPr id="7" name="Group 4">
            <a:extLst>
              <a:ext uri="{FF2B5EF4-FFF2-40B4-BE49-F238E27FC236}">
                <a16:creationId xmlns:a16="http://schemas.microsoft.com/office/drawing/2014/main" id="{F8E8FC79-BA3B-426E-0FA3-260A03B7CCAF}"/>
              </a:ext>
            </a:extLst>
          </p:cNvPr>
          <p:cNvGrpSpPr>
            <a:grpSpLocks noChangeAspect="1"/>
          </p:cNvGrpSpPr>
          <p:nvPr userDrawn="1"/>
        </p:nvGrpSpPr>
        <p:grpSpPr bwMode="auto">
          <a:xfrm>
            <a:off x="238869" y="238869"/>
            <a:ext cx="2888156" cy="318713"/>
            <a:chOff x="0" y="2620"/>
            <a:chExt cx="8192" cy="904"/>
          </a:xfrm>
          <a:solidFill>
            <a:schemeClr val="accent1"/>
          </a:solidFill>
        </p:grpSpPr>
        <p:sp>
          <p:nvSpPr>
            <p:cNvPr id="9" name="Freeform 5">
              <a:extLst>
                <a:ext uri="{FF2B5EF4-FFF2-40B4-BE49-F238E27FC236}">
                  <a16:creationId xmlns:a16="http://schemas.microsoft.com/office/drawing/2014/main" id="{FB093595-8DDB-FF9B-E4D6-3A6BB56091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0" name="Freeform 6">
              <a:extLst>
                <a:ext uri="{FF2B5EF4-FFF2-40B4-BE49-F238E27FC236}">
                  <a16:creationId xmlns:a16="http://schemas.microsoft.com/office/drawing/2014/main" id="{83443FE2-23A5-AFF9-0FF9-B60B14DB8B2C}"/>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1" name="Freeform 7">
              <a:extLst>
                <a:ext uri="{FF2B5EF4-FFF2-40B4-BE49-F238E27FC236}">
                  <a16:creationId xmlns:a16="http://schemas.microsoft.com/office/drawing/2014/main" id="{1B6C2AF2-79FE-8173-D5BE-A7157CC912B9}"/>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2" name="Freeform 8">
              <a:extLst>
                <a:ext uri="{FF2B5EF4-FFF2-40B4-BE49-F238E27FC236}">
                  <a16:creationId xmlns:a16="http://schemas.microsoft.com/office/drawing/2014/main" id="{4E523396-F02D-E47F-45A0-AE81C59E2359}"/>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3" name="Freeform 9">
              <a:extLst>
                <a:ext uri="{FF2B5EF4-FFF2-40B4-BE49-F238E27FC236}">
                  <a16:creationId xmlns:a16="http://schemas.microsoft.com/office/drawing/2014/main" id="{0EBBEAF6-2B13-2D57-70A9-B7AABA7667BE}"/>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4" name="Freeform 10">
              <a:extLst>
                <a:ext uri="{FF2B5EF4-FFF2-40B4-BE49-F238E27FC236}">
                  <a16:creationId xmlns:a16="http://schemas.microsoft.com/office/drawing/2014/main" id="{20779A94-3801-CD42-EF9F-9C8C0F0AA85C}"/>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5" name="Freeform 11">
              <a:extLst>
                <a:ext uri="{FF2B5EF4-FFF2-40B4-BE49-F238E27FC236}">
                  <a16:creationId xmlns:a16="http://schemas.microsoft.com/office/drawing/2014/main" id="{09454F63-77C7-59AA-73F3-B57BF56F7ABF}"/>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6" name="Freeform 12">
              <a:extLst>
                <a:ext uri="{FF2B5EF4-FFF2-40B4-BE49-F238E27FC236}">
                  <a16:creationId xmlns:a16="http://schemas.microsoft.com/office/drawing/2014/main" id="{4A3295FF-D597-B2FF-1F99-302CFC3B8355}"/>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grpSp>
      <p:sp>
        <p:nvSpPr>
          <p:cNvPr id="3" name="Text Placeholder 17">
            <a:extLst>
              <a:ext uri="{FF2B5EF4-FFF2-40B4-BE49-F238E27FC236}">
                <a16:creationId xmlns:a16="http://schemas.microsoft.com/office/drawing/2014/main" id="{29DD7BB7-FAAD-1E33-6D9A-56308567BB34}"/>
              </a:ext>
            </a:extLst>
          </p:cNvPr>
          <p:cNvSpPr>
            <a:spLocks noGrp="1"/>
          </p:cNvSpPr>
          <p:nvPr>
            <p:ph type="body" sz="quarter" idx="10"/>
          </p:nvPr>
        </p:nvSpPr>
        <p:spPr>
          <a:xfrm>
            <a:off x="237938" y="5878286"/>
            <a:ext cx="4215000" cy="740845"/>
          </a:xfrm>
        </p:spPr>
        <p:txBody>
          <a:bodyPr anchor="b"/>
          <a:lstStyle>
            <a:lvl1pPr>
              <a:defRPr>
                <a:solidFill>
                  <a:schemeClr val="accent1"/>
                </a:solidFill>
                <a:latin typeface="Imperial Sans Text Medium" panose="020B0603020202020204" pitchFamily="34" charset="0"/>
                <a:ea typeface="Inter Medium" panose="02000503000000020004" pitchFamily="2" charset="0"/>
              </a:defRPr>
            </a:lvl1pPr>
            <a:lvl2pPr>
              <a:defRPr>
                <a:solidFill>
                  <a:schemeClr val="accent1"/>
                </a:solidFill>
              </a:defRPr>
            </a:lvl2pPr>
            <a:lvl3pPr>
              <a:defRPr>
                <a:solidFill>
                  <a:schemeClr val="accent1"/>
                </a:solidFill>
                <a:latin typeface="+mn-lt"/>
                <a:ea typeface="Inter Medium" panose="02000503000000020004" pitchFamily="2" charset="0"/>
              </a:defRPr>
            </a:lvl3pPr>
            <a:lvl4pPr>
              <a:defRPr>
                <a:solidFill>
                  <a:schemeClr val="accent1"/>
                </a:solidFill>
                <a:latin typeface="+mn-lt"/>
                <a:ea typeface="Inter Medium" panose="02000503000000020004" pitchFamily="2" charset="0"/>
              </a:defRPr>
            </a:lvl4pPr>
            <a:lvl5pPr>
              <a:defRPr>
                <a:solidFill>
                  <a:schemeClr val="accent1"/>
                </a:solidFill>
                <a:latin typeface="+mn-lt"/>
                <a:ea typeface="Inter Medium" panose="02000503000000020004" pitchFamily="2" charset="0"/>
              </a:defRPr>
            </a:lvl5pPr>
            <a:lvl6pPr marL="1714412" indent="0">
              <a:buNone/>
              <a:defRPr/>
            </a:lvl6pPr>
          </a:lstStyle>
          <a:p>
            <a:pPr lvl="0"/>
            <a:r>
              <a:rPr lang="en-GB"/>
              <a:t>Click to edit Master text styles</a:t>
            </a:r>
          </a:p>
        </p:txBody>
      </p:sp>
    </p:spTree>
    <p:extLst>
      <p:ext uri="{BB962C8B-B14F-4D97-AF65-F5344CB8AC3E}">
        <p14:creationId xmlns:p14="http://schemas.microsoft.com/office/powerpoint/2010/main" val="389213941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3338719"/>
            <a:ext cx="6858000" cy="1828406"/>
          </a:xfrm>
        </p:spPr>
        <p:txBody>
          <a:bodyPr anchor="t"/>
          <a:lstStyle>
            <a:lvl1pPr algn="l">
              <a:defRPr sz="4800">
                <a:solidFill>
                  <a:schemeClr val="accent1"/>
                </a:solidFill>
              </a:defRPr>
            </a:lvl1pPr>
          </a:lstStyle>
          <a:p>
            <a:r>
              <a:rPr lang="en-GB"/>
              <a:t>Click to edit Master title style</a:t>
            </a:r>
          </a:p>
        </p:txBody>
      </p:sp>
      <p:grpSp>
        <p:nvGrpSpPr>
          <p:cNvPr id="7" name="Group 4">
            <a:extLst>
              <a:ext uri="{FF2B5EF4-FFF2-40B4-BE49-F238E27FC236}">
                <a16:creationId xmlns:a16="http://schemas.microsoft.com/office/drawing/2014/main" id="{F8E8FC79-BA3B-426E-0FA3-260A03B7CCAF}"/>
              </a:ext>
            </a:extLst>
          </p:cNvPr>
          <p:cNvGrpSpPr>
            <a:grpSpLocks noChangeAspect="1"/>
          </p:cNvGrpSpPr>
          <p:nvPr userDrawn="1"/>
        </p:nvGrpSpPr>
        <p:grpSpPr bwMode="auto">
          <a:xfrm>
            <a:off x="238869" y="238869"/>
            <a:ext cx="2888156" cy="318713"/>
            <a:chOff x="0" y="2620"/>
            <a:chExt cx="8192" cy="904"/>
          </a:xfrm>
          <a:solidFill>
            <a:schemeClr val="accent1"/>
          </a:solidFill>
        </p:grpSpPr>
        <p:sp>
          <p:nvSpPr>
            <p:cNvPr id="9" name="Freeform 5">
              <a:extLst>
                <a:ext uri="{FF2B5EF4-FFF2-40B4-BE49-F238E27FC236}">
                  <a16:creationId xmlns:a16="http://schemas.microsoft.com/office/drawing/2014/main" id="{FB093595-8DDB-FF9B-E4D6-3A6BB56091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0" name="Freeform 6">
              <a:extLst>
                <a:ext uri="{FF2B5EF4-FFF2-40B4-BE49-F238E27FC236}">
                  <a16:creationId xmlns:a16="http://schemas.microsoft.com/office/drawing/2014/main" id="{83443FE2-23A5-AFF9-0FF9-B60B14DB8B2C}"/>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1" name="Freeform 7">
              <a:extLst>
                <a:ext uri="{FF2B5EF4-FFF2-40B4-BE49-F238E27FC236}">
                  <a16:creationId xmlns:a16="http://schemas.microsoft.com/office/drawing/2014/main" id="{1B6C2AF2-79FE-8173-D5BE-A7157CC912B9}"/>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2" name="Freeform 8">
              <a:extLst>
                <a:ext uri="{FF2B5EF4-FFF2-40B4-BE49-F238E27FC236}">
                  <a16:creationId xmlns:a16="http://schemas.microsoft.com/office/drawing/2014/main" id="{4E523396-F02D-E47F-45A0-AE81C59E2359}"/>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3" name="Freeform 9">
              <a:extLst>
                <a:ext uri="{FF2B5EF4-FFF2-40B4-BE49-F238E27FC236}">
                  <a16:creationId xmlns:a16="http://schemas.microsoft.com/office/drawing/2014/main" id="{0EBBEAF6-2B13-2D57-70A9-B7AABA7667BE}"/>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4" name="Freeform 10">
              <a:extLst>
                <a:ext uri="{FF2B5EF4-FFF2-40B4-BE49-F238E27FC236}">
                  <a16:creationId xmlns:a16="http://schemas.microsoft.com/office/drawing/2014/main" id="{20779A94-3801-CD42-EF9F-9C8C0F0AA85C}"/>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5" name="Freeform 11">
              <a:extLst>
                <a:ext uri="{FF2B5EF4-FFF2-40B4-BE49-F238E27FC236}">
                  <a16:creationId xmlns:a16="http://schemas.microsoft.com/office/drawing/2014/main" id="{09454F63-77C7-59AA-73F3-B57BF56F7ABF}"/>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6" name="Freeform 12">
              <a:extLst>
                <a:ext uri="{FF2B5EF4-FFF2-40B4-BE49-F238E27FC236}">
                  <a16:creationId xmlns:a16="http://schemas.microsoft.com/office/drawing/2014/main" id="{4A3295FF-D597-B2FF-1F99-302CFC3B8355}"/>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grpSp>
      <p:sp>
        <p:nvSpPr>
          <p:cNvPr id="3" name="Text Placeholder 17">
            <a:extLst>
              <a:ext uri="{FF2B5EF4-FFF2-40B4-BE49-F238E27FC236}">
                <a16:creationId xmlns:a16="http://schemas.microsoft.com/office/drawing/2014/main" id="{D93DBD47-A3C0-D42C-49FC-2B180A063F73}"/>
              </a:ext>
            </a:extLst>
          </p:cNvPr>
          <p:cNvSpPr>
            <a:spLocks noGrp="1"/>
          </p:cNvSpPr>
          <p:nvPr>
            <p:ph type="body" sz="quarter" idx="10"/>
          </p:nvPr>
        </p:nvSpPr>
        <p:spPr>
          <a:xfrm>
            <a:off x="237938" y="5878286"/>
            <a:ext cx="4215000" cy="740845"/>
          </a:xfrm>
        </p:spPr>
        <p:txBody>
          <a:bodyPr anchor="b"/>
          <a:lstStyle>
            <a:lvl1pPr>
              <a:defRPr>
                <a:solidFill>
                  <a:schemeClr val="accent1"/>
                </a:solidFill>
                <a:latin typeface="Imperial Sans Text Medium" panose="020B0603020202020204" pitchFamily="34" charset="0"/>
                <a:ea typeface="Inter Medium" panose="02000503000000020004" pitchFamily="2" charset="0"/>
              </a:defRPr>
            </a:lvl1pPr>
            <a:lvl2pPr>
              <a:defRPr>
                <a:solidFill>
                  <a:schemeClr val="accent1"/>
                </a:solidFill>
              </a:defRPr>
            </a:lvl2pPr>
            <a:lvl3pPr>
              <a:defRPr>
                <a:solidFill>
                  <a:schemeClr val="accent1"/>
                </a:solidFill>
                <a:latin typeface="+mn-lt"/>
                <a:ea typeface="Inter Medium" panose="02000503000000020004" pitchFamily="2" charset="0"/>
              </a:defRPr>
            </a:lvl3pPr>
            <a:lvl4pPr>
              <a:defRPr>
                <a:solidFill>
                  <a:schemeClr val="accent1"/>
                </a:solidFill>
                <a:latin typeface="+mn-lt"/>
                <a:ea typeface="Inter Medium" panose="02000503000000020004" pitchFamily="2" charset="0"/>
              </a:defRPr>
            </a:lvl4pPr>
            <a:lvl5pPr>
              <a:defRPr>
                <a:solidFill>
                  <a:schemeClr val="accent1"/>
                </a:solidFill>
                <a:latin typeface="+mn-lt"/>
                <a:ea typeface="Inter Medium" panose="02000503000000020004" pitchFamily="2" charset="0"/>
              </a:defRPr>
            </a:lvl5pPr>
            <a:lvl6pPr marL="1714412" indent="0">
              <a:buNone/>
              <a:defRPr/>
            </a:lvl6pPr>
          </a:lstStyle>
          <a:p>
            <a:pPr lvl="0"/>
            <a:r>
              <a:rPr lang="en-GB"/>
              <a:t>Click to edit Master text styles</a:t>
            </a:r>
          </a:p>
        </p:txBody>
      </p:sp>
    </p:spTree>
    <p:extLst>
      <p:ext uri="{BB962C8B-B14F-4D97-AF65-F5344CB8AC3E}">
        <p14:creationId xmlns:p14="http://schemas.microsoft.com/office/powerpoint/2010/main" val="218109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3338719"/>
            <a:ext cx="6858000" cy="1828406"/>
          </a:xfrm>
        </p:spPr>
        <p:txBody>
          <a:bodyPr anchor="t"/>
          <a:lstStyle>
            <a:lvl1pPr algn="l">
              <a:defRPr sz="4800">
                <a:solidFill>
                  <a:schemeClr val="accent1"/>
                </a:solidFill>
              </a:defRPr>
            </a:lvl1pPr>
          </a:lstStyle>
          <a:p>
            <a:r>
              <a:rPr lang="en-GB"/>
              <a:t>Click to edit Master title style</a:t>
            </a:r>
          </a:p>
        </p:txBody>
      </p:sp>
      <p:grpSp>
        <p:nvGrpSpPr>
          <p:cNvPr id="7" name="Group 4">
            <a:extLst>
              <a:ext uri="{FF2B5EF4-FFF2-40B4-BE49-F238E27FC236}">
                <a16:creationId xmlns:a16="http://schemas.microsoft.com/office/drawing/2014/main" id="{F8E8FC79-BA3B-426E-0FA3-260A03B7CCAF}"/>
              </a:ext>
            </a:extLst>
          </p:cNvPr>
          <p:cNvGrpSpPr>
            <a:grpSpLocks noChangeAspect="1"/>
          </p:cNvGrpSpPr>
          <p:nvPr userDrawn="1"/>
        </p:nvGrpSpPr>
        <p:grpSpPr bwMode="auto">
          <a:xfrm>
            <a:off x="238869" y="238869"/>
            <a:ext cx="2888156" cy="318713"/>
            <a:chOff x="0" y="2620"/>
            <a:chExt cx="8192" cy="904"/>
          </a:xfrm>
          <a:solidFill>
            <a:schemeClr val="accent1"/>
          </a:solidFill>
        </p:grpSpPr>
        <p:sp>
          <p:nvSpPr>
            <p:cNvPr id="9" name="Freeform 5">
              <a:extLst>
                <a:ext uri="{FF2B5EF4-FFF2-40B4-BE49-F238E27FC236}">
                  <a16:creationId xmlns:a16="http://schemas.microsoft.com/office/drawing/2014/main" id="{FB093595-8DDB-FF9B-E4D6-3A6BB56091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0" name="Freeform 6">
              <a:extLst>
                <a:ext uri="{FF2B5EF4-FFF2-40B4-BE49-F238E27FC236}">
                  <a16:creationId xmlns:a16="http://schemas.microsoft.com/office/drawing/2014/main" id="{83443FE2-23A5-AFF9-0FF9-B60B14DB8B2C}"/>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1" name="Freeform 7">
              <a:extLst>
                <a:ext uri="{FF2B5EF4-FFF2-40B4-BE49-F238E27FC236}">
                  <a16:creationId xmlns:a16="http://schemas.microsoft.com/office/drawing/2014/main" id="{1B6C2AF2-79FE-8173-D5BE-A7157CC912B9}"/>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2" name="Freeform 8">
              <a:extLst>
                <a:ext uri="{FF2B5EF4-FFF2-40B4-BE49-F238E27FC236}">
                  <a16:creationId xmlns:a16="http://schemas.microsoft.com/office/drawing/2014/main" id="{4E523396-F02D-E47F-45A0-AE81C59E2359}"/>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3" name="Freeform 9">
              <a:extLst>
                <a:ext uri="{FF2B5EF4-FFF2-40B4-BE49-F238E27FC236}">
                  <a16:creationId xmlns:a16="http://schemas.microsoft.com/office/drawing/2014/main" id="{0EBBEAF6-2B13-2D57-70A9-B7AABA7667BE}"/>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4" name="Freeform 10">
              <a:extLst>
                <a:ext uri="{FF2B5EF4-FFF2-40B4-BE49-F238E27FC236}">
                  <a16:creationId xmlns:a16="http://schemas.microsoft.com/office/drawing/2014/main" id="{20779A94-3801-CD42-EF9F-9C8C0F0AA85C}"/>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5" name="Freeform 11">
              <a:extLst>
                <a:ext uri="{FF2B5EF4-FFF2-40B4-BE49-F238E27FC236}">
                  <a16:creationId xmlns:a16="http://schemas.microsoft.com/office/drawing/2014/main" id="{09454F63-77C7-59AA-73F3-B57BF56F7ABF}"/>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sp>
          <p:nvSpPr>
            <p:cNvPr id="16" name="Freeform 12">
              <a:extLst>
                <a:ext uri="{FF2B5EF4-FFF2-40B4-BE49-F238E27FC236}">
                  <a16:creationId xmlns:a16="http://schemas.microsoft.com/office/drawing/2014/main" id="{4A3295FF-D597-B2FF-1F99-302CFC3B8355}"/>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accent1"/>
                </a:solidFill>
              </a:endParaRPr>
            </a:p>
          </p:txBody>
        </p:sp>
      </p:grpSp>
      <p:sp>
        <p:nvSpPr>
          <p:cNvPr id="3" name="Text Placeholder 17">
            <a:extLst>
              <a:ext uri="{FF2B5EF4-FFF2-40B4-BE49-F238E27FC236}">
                <a16:creationId xmlns:a16="http://schemas.microsoft.com/office/drawing/2014/main" id="{723CCD76-51C8-553F-1F7B-147440A0F1B5}"/>
              </a:ext>
            </a:extLst>
          </p:cNvPr>
          <p:cNvSpPr>
            <a:spLocks noGrp="1"/>
          </p:cNvSpPr>
          <p:nvPr>
            <p:ph type="body" sz="quarter" idx="10"/>
          </p:nvPr>
        </p:nvSpPr>
        <p:spPr>
          <a:xfrm>
            <a:off x="237938" y="5878286"/>
            <a:ext cx="4215000" cy="740845"/>
          </a:xfrm>
        </p:spPr>
        <p:txBody>
          <a:bodyPr anchor="b"/>
          <a:lstStyle>
            <a:lvl1pPr>
              <a:defRPr>
                <a:solidFill>
                  <a:schemeClr val="accent1"/>
                </a:solidFill>
                <a:latin typeface="Imperial Sans Text Medium" panose="020B0603020202020204" pitchFamily="34" charset="0"/>
                <a:ea typeface="Inter Medium" panose="02000503000000020004" pitchFamily="2" charset="0"/>
              </a:defRPr>
            </a:lvl1pPr>
            <a:lvl2pPr>
              <a:defRPr>
                <a:solidFill>
                  <a:schemeClr val="accent1"/>
                </a:solidFill>
              </a:defRPr>
            </a:lvl2pPr>
            <a:lvl3pPr>
              <a:defRPr>
                <a:solidFill>
                  <a:schemeClr val="accent1"/>
                </a:solidFill>
                <a:latin typeface="+mn-lt"/>
                <a:ea typeface="Inter Medium" panose="02000503000000020004" pitchFamily="2" charset="0"/>
              </a:defRPr>
            </a:lvl3pPr>
            <a:lvl4pPr>
              <a:defRPr>
                <a:solidFill>
                  <a:schemeClr val="accent1"/>
                </a:solidFill>
                <a:latin typeface="+mn-lt"/>
                <a:ea typeface="Inter Medium" panose="02000503000000020004" pitchFamily="2" charset="0"/>
              </a:defRPr>
            </a:lvl4pPr>
            <a:lvl5pPr>
              <a:defRPr>
                <a:solidFill>
                  <a:schemeClr val="accent1"/>
                </a:solidFill>
                <a:latin typeface="+mn-lt"/>
                <a:ea typeface="Inter Medium" panose="02000503000000020004" pitchFamily="2" charset="0"/>
              </a:defRPr>
            </a:lvl5pPr>
            <a:lvl6pPr marL="1714412" indent="0">
              <a:buNone/>
              <a:defRPr/>
            </a:lvl6pPr>
          </a:lstStyle>
          <a:p>
            <a:pPr lvl="0"/>
            <a:r>
              <a:rPr lang="en-GB"/>
              <a:t>Click to edit Master text styles</a:t>
            </a:r>
          </a:p>
        </p:txBody>
      </p:sp>
    </p:spTree>
    <p:extLst>
      <p:ext uri="{BB962C8B-B14F-4D97-AF65-F5344CB8AC3E}">
        <p14:creationId xmlns:p14="http://schemas.microsoft.com/office/powerpoint/2010/main" val="54795955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237938" y="3338719"/>
            <a:ext cx="6858000" cy="1828406"/>
          </a:xfrm>
        </p:spPr>
        <p:txBody>
          <a:bodyPr anchor="t"/>
          <a:lstStyle>
            <a:lvl1pPr algn="l">
              <a:defRPr sz="4800">
                <a:solidFill>
                  <a:schemeClr val="bg1"/>
                </a:solidFill>
              </a:defRPr>
            </a:lvl1pPr>
          </a:lstStyle>
          <a:p>
            <a:r>
              <a:rPr lang="en-GB"/>
              <a:t>Click to edit Master title style</a:t>
            </a:r>
          </a:p>
        </p:txBody>
      </p:sp>
      <p:grpSp>
        <p:nvGrpSpPr>
          <p:cNvPr id="7" name="Group 4">
            <a:extLst>
              <a:ext uri="{FF2B5EF4-FFF2-40B4-BE49-F238E27FC236}">
                <a16:creationId xmlns:a16="http://schemas.microsoft.com/office/drawing/2014/main" id="{F8E8FC79-BA3B-426E-0FA3-260A03B7CCAF}"/>
              </a:ext>
            </a:extLst>
          </p:cNvPr>
          <p:cNvGrpSpPr>
            <a:grpSpLocks noChangeAspect="1"/>
          </p:cNvGrpSpPr>
          <p:nvPr userDrawn="1"/>
        </p:nvGrpSpPr>
        <p:grpSpPr bwMode="auto">
          <a:xfrm>
            <a:off x="238869" y="238869"/>
            <a:ext cx="2888156" cy="318713"/>
            <a:chOff x="0" y="2620"/>
            <a:chExt cx="8192" cy="904"/>
          </a:xfrm>
          <a:solidFill>
            <a:schemeClr val="bg1"/>
          </a:solidFill>
        </p:grpSpPr>
        <p:sp>
          <p:nvSpPr>
            <p:cNvPr id="9" name="Freeform 5">
              <a:extLst>
                <a:ext uri="{FF2B5EF4-FFF2-40B4-BE49-F238E27FC236}">
                  <a16:creationId xmlns:a16="http://schemas.microsoft.com/office/drawing/2014/main" id="{FB093595-8DDB-FF9B-E4D6-3A6BB5609166}"/>
                </a:ext>
              </a:extLst>
            </p:cNvPr>
            <p:cNvSpPr>
              <a:spLocks/>
            </p:cNvSpPr>
            <p:nvPr userDrawn="1"/>
          </p:nvSpPr>
          <p:spPr bwMode="auto">
            <a:xfrm>
              <a:off x="7606" y="2620"/>
              <a:ext cx="586" cy="904"/>
            </a:xfrm>
            <a:custGeom>
              <a:avLst/>
              <a:gdLst>
                <a:gd name="T0" fmla="*/ 0 w 586"/>
                <a:gd name="T1" fmla="*/ 0 h 904"/>
                <a:gd name="T2" fmla="*/ 0 w 586"/>
                <a:gd name="T3" fmla="*/ 904 h 904"/>
                <a:gd name="T4" fmla="*/ 586 w 586"/>
                <a:gd name="T5" fmla="*/ 904 h 904"/>
                <a:gd name="T6" fmla="*/ 586 w 586"/>
                <a:gd name="T7" fmla="*/ 746 h 904"/>
                <a:gd name="T8" fmla="*/ 170 w 586"/>
                <a:gd name="T9" fmla="*/ 746 h 904"/>
                <a:gd name="T10" fmla="*/ 170 w 586"/>
                <a:gd name="T11" fmla="*/ 0 h 904"/>
                <a:gd name="T12" fmla="*/ 0 w 586"/>
                <a:gd name="T13" fmla="*/ 0 h 904"/>
              </a:gdLst>
              <a:ahLst/>
              <a:cxnLst>
                <a:cxn ang="0">
                  <a:pos x="T0" y="T1"/>
                </a:cxn>
                <a:cxn ang="0">
                  <a:pos x="T2" y="T3"/>
                </a:cxn>
                <a:cxn ang="0">
                  <a:pos x="T4" y="T5"/>
                </a:cxn>
                <a:cxn ang="0">
                  <a:pos x="T6" y="T7"/>
                </a:cxn>
                <a:cxn ang="0">
                  <a:pos x="T8" y="T9"/>
                </a:cxn>
                <a:cxn ang="0">
                  <a:pos x="T10" y="T11"/>
                </a:cxn>
                <a:cxn ang="0">
                  <a:pos x="T12" y="T13"/>
                </a:cxn>
              </a:cxnLst>
              <a:rect l="0" t="0" r="r" b="b"/>
              <a:pathLst>
                <a:path w="586" h="904">
                  <a:moveTo>
                    <a:pt x="0" y="0"/>
                  </a:moveTo>
                  <a:lnTo>
                    <a:pt x="0" y="904"/>
                  </a:lnTo>
                  <a:lnTo>
                    <a:pt x="586" y="904"/>
                  </a:lnTo>
                  <a:lnTo>
                    <a:pt x="586" y="746"/>
                  </a:lnTo>
                  <a:lnTo>
                    <a:pt x="170" y="74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0" name="Freeform 6">
              <a:extLst>
                <a:ext uri="{FF2B5EF4-FFF2-40B4-BE49-F238E27FC236}">
                  <a16:creationId xmlns:a16="http://schemas.microsoft.com/office/drawing/2014/main" id="{83443FE2-23A5-AFF9-0FF9-B60B14DB8B2C}"/>
                </a:ext>
              </a:extLst>
            </p:cNvPr>
            <p:cNvSpPr>
              <a:spLocks noEditPoints="1"/>
            </p:cNvSpPr>
            <p:nvPr userDrawn="1"/>
          </p:nvSpPr>
          <p:spPr bwMode="auto">
            <a:xfrm>
              <a:off x="6401" y="2620"/>
              <a:ext cx="819" cy="904"/>
            </a:xfrm>
            <a:custGeom>
              <a:avLst/>
              <a:gdLst>
                <a:gd name="T0" fmla="*/ 297 w 819"/>
                <a:gd name="T1" fmla="*/ 0 h 904"/>
                <a:gd name="T2" fmla="*/ 0 w 819"/>
                <a:gd name="T3" fmla="*/ 904 h 904"/>
                <a:gd name="T4" fmla="*/ 180 w 819"/>
                <a:gd name="T5" fmla="*/ 904 h 904"/>
                <a:gd name="T6" fmla="*/ 242 w 819"/>
                <a:gd name="T7" fmla="*/ 705 h 904"/>
                <a:gd name="T8" fmla="*/ 578 w 819"/>
                <a:gd name="T9" fmla="*/ 705 h 904"/>
                <a:gd name="T10" fmla="*/ 639 w 819"/>
                <a:gd name="T11" fmla="*/ 904 h 904"/>
                <a:gd name="T12" fmla="*/ 819 w 819"/>
                <a:gd name="T13" fmla="*/ 904 h 904"/>
                <a:gd name="T14" fmla="*/ 522 w 819"/>
                <a:gd name="T15" fmla="*/ 0 h 904"/>
                <a:gd name="T16" fmla="*/ 297 w 819"/>
                <a:gd name="T17" fmla="*/ 0 h 904"/>
                <a:gd name="T18" fmla="*/ 410 w 819"/>
                <a:gd name="T19" fmla="*/ 161 h 904"/>
                <a:gd name="T20" fmla="*/ 532 w 819"/>
                <a:gd name="T21" fmla="*/ 559 h 904"/>
                <a:gd name="T22" fmla="*/ 286 w 819"/>
                <a:gd name="T23" fmla="*/ 559 h 904"/>
                <a:gd name="T24" fmla="*/ 410 w 819"/>
                <a:gd name="T25" fmla="*/ 161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904">
                  <a:moveTo>
                    <a:pt x="297" y="0"/>
                  </a:moveTo>
                  <a:lnTo>
                    <a:pt x="0" y="904"/>
                  </a:lnTo>
                  <a:lnTo>
                    <a:pt x="180" y="904"/>
                  </a:lnTo>
                  <a:lnTo>
                    <a:pt x="242" y="705"/>
                  </a:lnTo>
                  <a:lnTo>
                    <a:pt x="578" y="705"/>
                  </a:lnTo>
                  <a:lnTo>
                    <a:pt x="639" y="904"/>
                  </a:lnTo>
                  <a:lnTo>
                    <a:pt x="819" y="904"/>
                  </a:lnTo>
                  <a:lnTo>
                    <a:pt x="522" y="0"/>
                  </a:lnTo>
                  <a:lnTo>
                    <a:pt x="297" y="0"/>
                  </a:lnTo>
                  <a:close/>
                  <a:moveTo>
                    <a:pt x="410" y="161"/>
                  </a:moveTo>
                  <a:lnTo>
                    <a:pt x="532" y="559"/>
                  </a:lnTo>
                  <a:lnTo>
                    <a:pt x="286" y="559"/>
                  </a:lnTo>
                  <a:lnTo>
                    <a:pt x="41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1" name="Freeform 7">
              <a:extLst>
                <a:ext uri="{FF2B5EF4-FFF2-40B4-BE49-F238E27FC236}">
                  <a16:creationId xmlns:a16="http://schemas.microsoft.com/office/drawing/2014/main" id="{1B6C2AF2-79FE-8173-D5BE-A7157CC912B9}"/>
                </a:ext>
              </a:extLst>
            </p:cNvPr>
            <p:cNvSpPr>
              <a:spLocks/>
            </p:cNvSpPr>
            <p:nvPr userDrawn="1"/>
          </p:nvSpPr>
          <p:spPr bwMode="auto">
            <a:xfrm>
              <a:off x="5467" y="2620"/>
              <a:ext cx="593" cy="904"/>
            </a:xfrm>
            <a:custGeom>
              <a:avLst/>
              <a:gdLst>
                <a:gd name="T0" fmla="*/ 0 w 593"/>
                <a:gd name="T1" fmla="*/ 0 h 904"/>
                <a:gd name="T2" fmla="*/ 0 w 593"/>
                <a:gd name="T3" fmla="*/ 158 h 904"/>
                <a:gd name="T4" fmla="*/ 211 w 593"/>
                <a:gd name="T5" fmla="*/ 158 h 904"/>
                <a:gd name="T6" fmla="*/ 211 w 593"/>
                <a:gd name="T7" fmla="*/ 746 h 904"/>
                <a:gd name="T8" fmla="*/ 0 w 593"/>
                <a:gd name="T9" fmla="*/ 746 h 904"/>
                <a:gd name="T10" fmla="*/ 0 w 593"/>
                <a:gd name="T11" fmla="*/ 904 h 904"/>
                <a:gd name="T12" fmla="*/ 593 w 593"/>
                <a:gd name="T13" fmla="*/ 904 h 904"/>
                <a:gd name="T14" fmla="*/ 593 w 593"/>
                <a:gd name="T15" fmla="*/ 746 h 904"/>
                <a:gd name="T16" fmla="*/ 382 w 593"/>
                <a:gd name="T17" fmla="*/ 746 h 904"/>
                <a:gd name="T18" fmla="*/ 382 w 593"/>
                <a:gd name="T19" fmla="*/ 158 h 904"/>
                <a:gd name="T20" fmla="*/ 593 w 593"/>
                <a:gd name="T21" fmla="*/ 158 h 904"/>
                <a:gd name="T22" fmla="*/ 593 w 593"/>
                <a:gd name="T23" fmla="*/ 0 h 904"/>
                <a:gd name="T24" fmla="*/ 0 w 593"/>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3" h="904">
                  <a:moveTo>
                    <a:pt x="0" y="0"/>
                  </a:moveTo>
                  <a:lnTo>
                    <a:pt x="0" y="158"/>
                  </a:lnTo>
                  <a:lnTo>
                    <a:pt x="211" y="158"/>
                  </a:lnTo>
                  <a:lnTo>
                    <a:pt x="211" y="746"/>
                  </a:lnTo>
                  <a:lnTo>
                    <a:pt x="0" y="746"/>
                  </a:lnTo>
                  <a:lnTo>
                    <a:pt x="0" y="904"/>
                  </a:lnTo>
                  <a:lnTo>
                    <a:pt x="593" y="904"/>
                  </a:lnTo>
                  <a:lnTo>
                    <a:pt x="593" y="746"/>
                  </a:lnTo>
                  <a:lnTo>
                    <a:pt x="382" y="746"/>
                  </a:lnTo>
                  <a:lnTo>
                    <a:pt x="382" y="158"/>
                  </a:lnTo>
                  <a:lnTo>
                    <a:pt x="593" y="158"/>
                  </a:lnTo>
                  <a:lnTo>
                    <a:pt x="59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2" name="Freeform 8">
              <a:extLst>
                <a:ext uri="{FF2B5EF4-FFF2-40B4-BE49-F238E27FC236}">
                  <a16:creationId xmlns:a16="http://schemas.microsoft.com/office/drawing/2014/main" id="{4E523396-F02D-E47F-45A0-AE81C59E2359}"/>
                </a:ext>
              </a:extLst>
            </p:cNvPr>
            <p:cNvSpPr>
              <a:spLocks noEditPoints="1"/>
            </p:cNvSpPr>
            <p:nvPr userDrawn="1"/>
          </p:nvSpPr>
          <p:spPr bwMode="auto">
            <a:xfrm>
              <a:off x="4407" y="2620"/>
              <a:ext cx="702" cy="90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3" name="Freeform 9">
              <a:extLst>
                <a:ext uri="{FF2B5EF4-FFF2-40B4-BE49-F238E27FC236}">
                  <a16:creationId xmlns:a16="http://schemas.microsoft.com/office/drawing/2014/main" id="{0EBBEAF6-2B13-2D57-70A9-B7AABA7667BE}"/>
                </a:ext>
              </a:extLst>
            </p:cNvPr>
            <p:cNvSpPr>
              <a:spLocks/>
            </p:cNvSpPr>
            <p:nvPr userDrawn="1"/>
          </p:nvSpPr>
          <p:spPr bwMode="auto">
            <a:xfrm>
              <a:off x="3397" y="2620"/>
              <a:ext cx="585" cy="904"/>
            </a:xfrm>
            <a:custGeom>
              <a:avLst/>
              <a:gdLst>
                <a:gd name="T0" fmla="*/ 0 w 585"/>
                <a:gd name="T1" fmla="*/ 0 h 904"/>
                <a:gd name="T2" fmla="*/ 0 w 585"/>
                <a:gd name="T3" fmla="*/ 904 h 904"/>
                <a:gd name="T4" fmla="*/ 585 w 585"/>
                <a:gd name="T5" fmla="*/ 904 h 904"/>
                <a:gd name="T6" fmla="*/ 585 w 585"/>
                <a:gd name="T7" fmla="*/ 746 h 904"/>
                <a:gd name="T8" fmla="*/ 171 w 585"/>
                <a:gd name="T9" fmla="*/ 746 h 904"/>
                <a:gd name="T10" fmla="*/ 171 w 585"/>
                <a:gd name="T11" fmla="*/ 519 h 904"/>
                <a:gd name="T12" fmla="*/ 549 w 585"/>
                <a:gd name="T13" fmla="*/ 519 h 904"/>
                <a:gd name="T14" fmla="*/ 549 w 585"/>
                <a:gd name="T15" fmla="*/ 366 h 904"/>
                <a:gd name="T16" fmla="*/ 171 w 585"/>
                <a:gd name="T17" fmla="*/ 366 h 904"/>
                <a:gd name="T18" fmla="*/ 171 w 585"/>
                <a:gd name="T19" fmla="*/ 158 h 904"/>
                <a:gd name="T20" fmla="*/ 585 w 585"/>
                <a:gd name="T21" fmla="*/ 158 h 904"/>
                <a:gd name="T22" fmla="*/ 585 w 585"/>
                <a:gd name="T23" fmla="*/ 0 h 904"/>
                <a:gd name="T24" fmla="*/ 0 w 585"/>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5" h="904">
                  <a:moveTo>
                    <a:pt x="0" y="0"/>
                  </a:moveTo>
                  <a:lnTo>
                    <a:pt x="0" y="904"/>
                  </a:lnTo>
                  <a:lnTo>
                    <a:pt x="585" y="904"/>
                  </a:lnTo>
                  <a:lnTo>
                    <a:pt x="585" y="746"/>
                  </a:lnTo>
                  <a:lnTo>
                    <a:pt x="171" y="746"/>
                  </a:lnTo>
                  <a:lnTo>
                    <a:pt x="171" y="519"/>
                  </a:lnTo>
                  <a:lnTo>
                    <a:pt x="549" y="519"/>
                  </a:lnTo>
                  <a:lnTo>
                    <a:pt x="549" y="366"/>
                  </a:lnTo>
                  <a:lnTo>
                    <a:pt x="171" y="366"/>
                  </a:lnTo>
                  <a:lnTo>
                    <a:pt x="171" y="158"/>
                  </a:lnTo>
                  <a:lnTo>
                    <a:pt x="585" y="158"/>
                  </a:lnTo>
                  <a:lnTo>
                    <a:pt x="5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4" name="Freeform 10">
              <a:extLst>
                <a:ext uri="{FF2B5EF4-FFF2-40B4-BE49-F238E27FC236}">
                  <a16:creationId xmlns:a16="http://schemas.microsoft.com/office/drawing/2014/main" id="{20779A94-3801-CD42-EF9F-9C8C0F0AA85C}"/>
                </a:ext>
              </a:extLst>
            </p:cNvPr>
            <p:cNvSpPr>
              <a:spLocks noEditPoints="1"/>
            </p:cNvSpPr>
            <p:nvPr userDrawn="1"/>
          </p:nvSpPr>
          <p:spPr bwMode="auto">
            <a:xfrm>
              <a:off x="2390" y="2620"/>
              <a:ext cx="648" cy="90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5" name="Freeform 11">
              <a:extLst>
                <a:ext uri="{FF2B5EF4-FFF2-40B4-BE49-F238E27FC236}">
                  <a16:creationId xmlns:a16="http://schemas.microsoft.com/office/drawing/2014/main" id="{09454F63-77C7-59AA-73F3-B57BF56F7ABF}"/>
                </a:ext>
              </a:extLst>
            </p:cNvPr>
            <p:cNvSpPr>
              <a:spLocks/>
            </p:cNvSpPr>
            <p:nvPr userDrawn="1"/>
          </p:nvSpPr>
          <p:spPr bwMode="auto">
            <a:xfrm>
              <a:off x="1037" y="2620"/>
              <a:ext cx="918" cy="904"/>
            </a:xfrm>
            <a:custGeom>
              <a:avLst/>
              <a:gdLst>
                <a:gd name="T0" fmla="*/ 675 w 918"/>
                <a:gd name="T1" fmla="*/ 0 h 904"/>
                <a:gd name="T2" fmla="*/ 459 w 918"/>
                <a:gd name="T3" fmla="*/ 532 h 904"/>
                <a:gd name="T4" fmla="*/ 243 w 918"/>
                <a:gd name="T5" fmla="*/ 0 h 904"/>
                <a:gd name="T6" fmla="*/ 0 w 918"/>
                <a:gd name="T7" fmla="*/ 0 h 904"/>
                <a:gd name="T8" fmla="*/ 0 w 918"/>
                <a:gd name="T9" fmla="*/ 904 h 904"/>
                <a:gd name="T10" fmla="*/ 162 w 918"/>
                <a:gd name="T11" fmla="*/ 904 h 904"/>
                <a:gd name="T12" fmla="*/ 162 w 918"/>
                <a:gd name="T13" fmla="*/ 228 h 904"/>
                <a:gd name="T14" fmla="*/ 369 w 918"/>
                <a:gd name="T15" fmla="*/ 705 h 904"/>
                <a:gd name="T16" fmla="*/ 378 w 918"/>
                <a:gd name="T17" fmla="*/ 705 h 904"/>
                <a:gd name="T18" fmla="*/ 540 w 918"/>
                <a:gd name="T19" fmla="*/ 705 h 904"/>
                <a:gd name="T20" fmla="*/ 549 w 918"/>
                <a:gd name="T21" fmla="*/ 705 h 904"/>
                <a:gd name="T22" fmla="*/ 756 w 918"/>
                <a:gd name="T23" fmla="*/ 228 h 904"/>
                <a:gd name="T24" fmla="*/ 756 w 918"/>
                <a:gd name="T25" fmla="*/ 904 h 904"/>
                <a:gd name="T26" fmla="*/ 918 w 918"/>
                <a:gd name="T27" fmla="*/ 904 h 904"/>
                <a:gd name="T28" fmla="*/ 918 w 918"/>
                <a:gd name="T29" fmla="*/ 0 h 904"/>
                <a:gd name="T30" fmla="*/ 675 w 918"/>
                <a:gd name="T31"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8" h="904">
                  <a:moveTo>
                    <a:pt x="675" y="0"/>
                  </a:moveTo>
                  <a:lnTo>
                    <a:pt x="459" y="532"/>
                  </a:lnTo>
                  <a:lnTo>
                    <a:pt x="243" y="0"/>
                  </a:lnTo>
                  <a:lnTo>
                    <a:pt x="0" y="0"/>
                  </a:lnTo>
                  <a:lnTo>
                    <a:pt x="0" y="904"/>
                  </a:lnTo>
                  <a:lnTo>
                    <a:pt x="162" y="904"/>
                  </a:lnTo>
                  <a:lnTo>
                    <a:pt x="162" y="228"/>
                  </a:lnTo>
                  <a:lnTo>
                    <a:pt x="369" y="705"/>
                  </a:lnTo>
                  <a:lnTo>
                    <a:pt x="378" y="705"/>
                  </a:lnTo>
                  <a:lnTo>
                    <a:pt x="540" y="705"/>
                  </a:lnTo>
                  <a:lnTo>
                    <a:pt x="549" y="705"/>
                  </a:lnTo>
                  <a:lnTo>
                    <a:pt x="756" y="228"/>
                  </a:lnTo>
                  <a:lnTo>
                    <a:pt x="756" y="904"/>
                  </a:lnTo>
                  <a:lnTo>
                    <a:pt x="918" y="904"/>
                  </a:lnTo>
                  <a:lnTo>
                    <a:pt x="918" y="0"/>
                  </a:lnTo>
                  <a:lnTo>
                    <a:pt x="6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sp>
          <p:nvSpPr>
            <p:cNvPr id="16" name="Freeform 12">
              <a:extLst>
                <a:ext uri="{FF2B5EF4-FFF2-40B4-BE49-F238E27FC236}">
                  <a16:creationId xmlns:a16="http://schemas.microsoft.com/office/drawing/2014/main" id="{4A3295FF-D597-B2FF-1F99-302CFC3B8355}"/>
                </a:ext>
              </a:extLst>
            </p:cNvPr>
            <p:cNvSpPr>
              <a:spLocks/>
            </p:cNvSpPr>
            <p:nvPr userDrawn="1"/>
          </p:nvSpPr>
          <p:spPr bwMode="auto">
            <a:xfrm>
              <a:off x="0" y="2620"/>
              <a:ext cx="594" cy="904"/>
            </a:xfrm>
            <a:custGeom>
              <a:avLst/>
              <a:gdLst>
                <a:gd name="T0" fmla="*/ 0 w 594"/>
                <a:gd name="T1" fmla="*/ 0 h 904"/>
                <a:gd name="T2" fmla="*/ 0 w 594"/>
                <a:gd name="T3" fmla="*/ 158 h 904"/>
                <a:gd name="T4" fmla="*/ 212 w 594"/>
                <a:gd name="T5" fmla="*/ 158 h 904"/>
                <a:gd name="T6" fmla="*/ 212 w 594"/>
                <a:gd name="T7" fmla="*/ 746 h 904"/>
                <a:gd name="T8" fmla="*/ 0 w 594"/>
                <a:gd name="T9" fmla="*/ 746 h 904"/>
                <a:gd name="T10" fmla="*/ 0 w 594"/>
                <a:gd name="T11" fmla="*/ 904 h 904"/>
                <a:gd name="T12" fmla="*/ 594 w 594"/>
                <a:gd name="T13" fmla="*/ 904 h 904"/>
                <a:gd name="T14" fmla="*/ 594 w 594"/>
                <a:gd name="T15" fmla="*/ 746 h 904"/>
                <a:gd name="T16" fmla="*/ 383 w 594"/>
                <a:gd name="T17" fmla="*/ 746 h 904"/>
                <a:gd name="T18" fmla="*/ 383 w 594"/>
                <a:gd name="T19" fmla="*/ 158 h 904"/>
                <a:gd name="T20" fmla="*/ 594 w 594"/>
                <a:gd name="T21" fmla="*/ 158 h 904"/>
                <a:gd name="T22" fmla="*/ 594 w 594"/>
                <a:gd name="T23" fmla="*/ 0 h 904"/>
                <a:gd name="T24" fmla="*/ 0 w 594"/>
                <a:gd name="T2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4" h="904">
                  <a:moveTo>
                    <a:pt x="0" y="0"/>
                  </a:moveTo>
                  <a:lnTo>
                    <a:pt x="0" y="158"/>
                  </a:lnTo>
                  <a:lnTo>
                    <a:pt x="212" y="158"/>
                  </a:lnTo>
                  <a:lnTo>
                    <a:pt x="212" y="746"/>
                  </a:lnTo>
                  <a:lnTo>
                    <a:pt x="0" y="746"/>
                  </a:lnTo>
                  <a:lnTo>
                    <a:pt x="0" y="904"/>
                  </a:lnTo>
                  <a:lnTo>
                    <a:pt x="594" y="904"/>
                  </a:lnTo>
                  <a:lnTo>
                    <a:pt x="594" y="746"/>
                  </a:lnTo>
                  <a:lnTo>
                    <a:pt x="383" y="746"/>
                  </a:lnTo>
                  <a:lnTo>
                    <a:pt x="383" y="158"/>
                  </a:lnTo>
                  <a:lnTo>
                    <a:pt x="594" y="158"/>
                  </a:lnTo>
                  <a:lnTo>
                    <a:pt x="59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66">
                <a:solidFill>
                  <a:schemeClr val="bg1"/>
                </a:solidFill>
              </a:endParaRPr>
            </a:p>
          </p:txBody>
        </p:sp>
      </p:grpSp>
      <p:sp>
        <p:nvSpPr>
          <p:cNvPr id="3" name="Text Placeholder 17">
            <a:extLst>
              <a:ext uri="{FF2B5EF4-FFF2-40B4-BE49-F238E27FC236}">
                <a16:creationId xmlns:a16="http://schemas.microsoft.com/office/drawing/2014/main" id="{ACA8F0BD-D9BE-4B68-AF80-7E8029EE28FD}"/>
              </a:ext>
            </a:extLst>
          </p:cNvPr>
          <p:cNvSpPr>
            <a:spLocks noGrp="1"/>
          </p:cNvSpPr>
          <p:nvPr>
            <p:ph type="body" sz="quarter" idx="10"/>
          </p:nvPr>
        </p:nvSpPr>
        <p:spPr>
          <a:xfrm>
            <a:off x="237938" y="5878286"/>
            <a:ext cx="4215000" cy="740845"/>
          </a:xfrm>
        </p:spPr>
        <p:txBody>
          <a:bodyPr anchor="b"/>
          <a:lstStyle>
            <a:lvl1pPr>
              <a:defRPr>
                <a:solidFill>
                  <a:schemeClr val="bg1"/>
                </a:solidFill>
                <a:latin typeface="Imperial Sans Text Medium" panose="020B0603020202020204" pitchFamily="34" charset="0"/>
                <a:ea typeface="Inter Medium" panose="02000503000000020004" pitchFamily="2" charset="0"/>
              </a:defRPr>
            </a:lvl1pPr>
            <a:lvl2pPr>
              <a:defRPr>
                <a:solidFill>
                  <a:schemeClr val="accent1"/>
                </a:solidFill>
              </a:defRPr>
            </a:lvl2pPr>
            <a:lvl3pPr>
              <a:defRPr>
                <a:solidFill>
                  <a:schemeClr val="accent1"/>
                </a:solidFill>
                <a:latin typeface="+mn-lt"/>
                <a:ea typeface="Inter Medium" panose="02000503000000020004" pitchFamily="2" charset="0"/>
              </a:defRPr>
            </a:lvl3pPr>
            <a:lvl4pPr>
              <a:defRPr>
                <a:solidFill>
                  <a:schemeClr val="accent1"/>
                </a:solidFill>
                <a:latin typeface="+mn-lt"/>
                <a:ea typeface="Inter Medium" panose="02000503000000020004" pitchFamily="2" charset="0"/>
              </a:defRPr>
            </a:lvl4pPr>
            <a:lvl5pPr>
              <a:defRPr>
                <a:solidFill>
                  <a:schemeClr val="accent1"/>
                </a:solidFill>
                <a:latin typeface="+mn-lt"/>
                <a:ea typeface="Inter Medium" panose="02000503000000020004" pitchFamily="2" charset="0"/>
              </a:defRPr>
            </a:lvl5pPr>
            <a:lvl6pPr marL="1714412" indent="0">
              <a:buNone/>
              <a:defRPr/>
            </a:lvl6pPr>
          </a:lstStyle>
          <a:p>
            <a:pPr lvl="0"/>
            <a:r>
              <a:rPr lang="en-GB"/>
              <a:t>Click to edit Master text styles</a:t>
            </a:r>
          </a:p>
        </p:txBody>
      </p:sp>
    </p:spTree>
    <p:extLst>
      <p:ext uri="{BB962C8B-B14F-4D97-AF65-F5344CB8AC3E}">
        <p14:creationId xmlns:p14="http://schemas.microsoft.com/office/powerpoint/2010/main" val="388629241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4AA57BCC-BE28-0941-950A-6A8384AD1E52}" type="datetime1">
              <a:rPr lang="en-GB" smtClean="0"/>
              <a:t>30/09/2024</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6" name="Subtitle 2">
            <a:extLst>
              <a:ext uri="{FF2B5EF4-FFF2-40B4-BE49-F238E27FC236}">
                <a16:creationId xmlns:a16="http://schemas.microsoft.com/office/drawing/2014/main" id="{C35468B1-7A85-EDD8-5B99-107B6B0527BC}"/>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37423658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EE513AD-4DAB-0A45-ACC8-60EC799041D3}" type="datetime1">
              <a:rPr lang="en-GB" smtClean="0"/>
              <a:t>30/09/2024</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6" name="Subtitle 2">
            <a:extLst>
              <a:ext uri="{FF2B5EF4-FFF2-40B4-BE49-F238E27FC236}">
                <a16:creationId xmlns:a16="http://schemas.microsoft.com/office/drawing/2014/main" id="{C35468B1-7A85-EDD8-5B99-107B6B0527BC}"/>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0111253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238870" y="238869"/>
            <a:ext cx="3872432" cy="2052963"/>
          </a:xfrm>
        </p:spPr>
        <p:txBody>
          <a:bodyPr/>
          <a:lstStyle>
            <a:lvl1pPr>
              <a:defRPr sz="4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018A85E-0535-EA4B-84A7-C483A259B192}" type="datetime1">
              <a:rPr lang="en-GB" smtClean="0"/>
              <a:t>30/09/2024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4572000" y="238869"/>
            <a:ext cx="4333131" cy="319013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5191898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9A34ADC-BD5D-4A47-983F-69C2E87D2C51}" type="datetime1">
              <a:rPr lang="en-GB" smtClean="0"/>
              <a:t>30/09/2024</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6" name="Subtitle 2">
            <a:extLst>
              <a:ext uri="{FF2B5EF4-FFF2-40B4-BE49-F238E27FC236}">
                <a16:creationId xmlns:a16="http://schemas.microsoft.com/office/drawing/2014/main" id="{C35468B1-7A85-EDD8-5B99-107B6B0527BC}"/>
              </a:ext>
            </a:extLst>
          </p:cNvPr>
          <p:cNvSpPr>
            <a:spLocks noGrp="1"/>
          </p:cNvSpPr>
          <p:nvPr>
            <p:ph type="subTitle" idx="13"/>
          </p:nvPr>
        </p:nvSpPr>
        <p:spPr>
          <a:xfrm>
            <a:off x="237937" y="460170"/>
            <a:ext cx="8668310" cy="371567"/>
          </a:xfrm>
        </p:spPr>
        <p:txBody>
          <a:bodyPr/>
          <a:lstStyle>
            <a:lvl1pPr marL="0" indent="0" algn="l">
              <a:lnSpc>
                <a:spcPct val="90000"/>
              </a:lnSpc>
              <a:buNone/>
              <a:defRPr sz="20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34000871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87478038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0E8B6B04-9BDD-BC4C-BABB-2C1A2A730CAC}" type="datetime1">
              <a:rPr lang="en-GB" smtClean="0"/>
              <a:t>30/09/2024</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280141293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9C42CCC4-C09E-F84A-A2D5-BBCD493A0A8A}" type="datetime1">
              <a:rPr lang="en-GB" smtClean="0"/>
              <a:t>30/09/2024</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024296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238870" y="238869"/>
            <a:ext cx="3872432" cy="2052963"/>
          </a:xfrm>
        </p:spPr>
        <p:txBody>
          <a:bodyPr/>
          <a:lstStyle>
            <a:lvl1pPr>
              <a:defRPr sz="4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100DC4EE-1540-D243-854E-FB9C09A2511A}" type="datetime1">
              <a:rPr lang="en-GB" smtClean="0"/>
              <a:t>30/09/2024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4572000" y="238869"/>
            <a:ext cx="4333131" cy="319013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237789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238870" y="238869"/>
            <a:ext cx="3872432" cy="2052963"/>
          </a:xfrm>
        </p:spPr>
        <p:txBody>
          <a:bodyPr/>
          <a:lstStyle>
            <a:lvl1pPr>
              <a:defRPr sz="4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32E80C2-B26B-3D4D-82D6-3CCED434DC49}" type="datetime1">
              <a:rPr lang="en-GB" smtClean="0"/>
              <a:t>30/09/2024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4572000" y="238869"/>
            <a:ext cx="4333131" cy="319013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3698973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238870" y="238869"/>
            <a:ext cx="3872432" cy="2052963"/>
          </a:xfrm>
        </p:spPr>
        <p:txBody>
          <a:bodyPr/>
          <a:lstStyle>
            <a:lvl1pPr>
              <a:defRPr sz="4800">
                <a:solidFill>
                  <a:schemeClr val="bg1"/>
                </a:solidFill>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90F14F7A-84D5-3E43-B769-0ABAB65384B4}" type="datetime1">
              <a:rPr lang="en-GB" smtClean="0"/>
              <a:t>30/09/2024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endParaRPr lang="en-GB"/>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4572000" y="238869"/>
            <a:ext cx="4333131" cy="31901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62616FDC-4EF6-FE6B-A595-51684B404AC8}"/>
              </a:ext>
            </a:extLst>
          </p:cNvPr>
          <p:cNvSpPr txBox="1"/>
          <p:nvPr userDrawn="1"/>
        </p:nvSpPr>
        <p:spPr>
          <a:xfrm>
            <a:off x="257707" y="6481859"/>
            <a:ext cx="1063125" cy="137272"/>
          </a:xfrm>
          <a:prstGeom prst="rect">
            <a:avLst/>
          </a:prstGeom>
          <a:noFill/>
        </p:spPr>
        <p:txBody>
          <a:bodyPr wrap="square" lIns="0" tIns="0" rIns="0" bIns="0" rtlCol="0" anchor="b">
            <a:noAutofit/>
          </a:bodyPr>
          <a:lstStyle/>
          <a:p>
            <a:pPr algn="l"/>
            <a:r>
              <a:rPr lang="en-US" sz="703" b="0">
                <a:solidFill>
                  <a:schemeClr val="bg1"/>
                </a:solidFill>
                <a:latin typeface="+mj-lt"/>
              </a:rPr>
              <a:t>Imperial College London</a:t>
            </a:r>
          </a:p>
        </p:txBody>
      </p:sp>
    </p:spTree>
    <p:extLst>
      <p:ext uri="{BB962C8B-B14F-4D97-AF65-F5344CB8AC3E}">
        <p14:creationId xmlns:p14="http://schemas.microsoft.com/office/powerpoint/2010/main" val="42344174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238869" y="187313"/>
            <a:ext cx="8667378" cy="281604"/>
          </a:xfrm>
          <a:prstGeom prst="rect">
            <a:avLst/>
          </a:prstGeom>
        </p:spPr>
        <p:txBody>
          <a:bodyPr vert="horz" lIns="0" tIns="0" rIns="0" bIns="0" rtlCol="0" anchor="t">
            <a:noAutofit/>
          </a:bodyPr>
          <a:lstStyle/>
          <a:p>
            <a:r>
              <a:rPr lang="en-GB"/>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238869" y="1023567"/>
            <a:ext cx="8667378" cy="527521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6848847" y="6481862"/>
            <a:ext cx="2057400" cy="137270"/>
          </a:xfrm>
          <a:prstGeom prst="rect">
            <a:avLst/>
          </a:prstGeom>
        </p:spPr>
        <p:txBody>
          <a:bodyPr vert="horz" lIns="0" tIns="0" rIns="0" bIns="0" rtlCol="0" anchor="b">
            <a:noAutofit/>
          </a:bodyPr>
          <a:lstStyle>
            <a:lvl1pPr algn="r">
              <a:defRPr sz="703">
                <a:solidFill>
                  <a:schemeClr val="accent1"/>
                </a:solidFill>
              </a:defRPr>
            </a:lvl1pPr>
          </a:lstStyle>
          <a:p>
            <a:fld id="{EA2A65DD-60FB-4C4F-AE04-7520659A0B0A}" type="datetime1">
              <a:rPr lang="en-GB" smtClean="0"/>
              <a:t>30/09/2024</a:t>
            </a:fld>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473945" y="6481859"/>
            <a:ext cx="2567589" cy="137272"/>
          </a:xfrm>
          <a:prstGeom prst="rect">
            <a:avLst/>
          </a:prstGeom>
        </p:spPr>
        <p:txBody>
          <a:bodyPr vert="horz" lIns="0" tIns="0" rIns="0" bIns="0" rtlCol="0" anchor="b">
            <a:noAutofit/>
          </a:bodyPr>
          <a:lstStyle>
            <a:lvl1pPr algn="l">
              <a:defRPr sz="703">
                <a:solidFill>
                  <a:schemeClr val="accent1"/>
                </a:solidFill>
              </a:defRPr>
            </a:lvl1pPr>
          </a:lstStyle>
          <a:p>
            <a:endParaRPr lang="en-GB"/>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4452566" y="6481859"/>
            <a:ext cx="238868" cy="137272"/>
          </a:xfrm>
          <a:prstGeom prst="rect">
            <a:avLst/>
          </a:prstGeom>
        </p:spPr>
        <p:txBody>
          <a:bodyPr vert="horz" lIns="0" tIns="0" rIns="0" bIns="0" rtlCol="0" anchor="b">
            <a:noAutofit/>
          </a:bodyPr>
          <a:lstStyle>
            <a:lvl1pPr algn="ctr">
              <a:defRPr sz="703" b="0">
                <a:solidFill>
                  <a:schemeClr val="accent1"/>
                </a:solidFill>
                <a:latin typeface="+mj-lt"/>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257707" y="6481859"/>
            <a:ext cx="1063125" cy="137272"/>
          </a:xfrm>
          <a:prstGeom prst="rect">
            <a:avLst/>
          </a:prstGeom>
          <a:noFill/>
        </p:spPr>
        <p:txBody>
          <a:bodyPr wrap="square" lIns="0" tIns="0" rIns="0" bIns="0" rtlCol="0" anchor="b">
            <a:noAutofit/>
          </a:bodyPr>
          <a:lstStyle/>
          <a:p>
            <a:pPr algn="l"/>
            <a:r>
              <a:rPr lang="en-US" sz="703" b="0">
                <a:solidFill>
                  <a:schemeClr val="accent1"/>
                </a:solidFill>
                <a:latin typeface="+mj-lt"/>
              </a:rPr>
              <a:t>Imperial College London</a:t>
            </a:r>
          </a:p>
        </p:txBody>
      </p:sp>
    </p:spTree>
    <p:extLst>
      <p:ext uri="{BB962C8B-B14F-4D97-AF65-F5344CB8AC3E}">
        <p14:creationId xmlns:p14="http://schemas.microsoft.com/office/powerpoint/2010/main" val="20851318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Lst>
  <p:transition>
    <p:fade/>
  </p:transition>
  <p:hf hdr="0"/>
  <p:txStyles>
    <p:title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16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16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2160">
          <p15:clr>
            <a:srgbClr val="F26B43"/>
          </p15:clr>
        </p15:guide>
        <p15:guide id="3" pos="150">
          <p15:clr>
            <a:srgbClr val="F26B43"/>
          </p15:clr>
        </p15:guide>
        <p15:guide id="4" pos="5610">
          <p15:clr>
            <a:srgbClr val="F26B43"/>
          </p15:clr>
        </p15:guide>
        <p15:guide id="5" orient="horz" pos="150">
          <p15:clr>
            <a:srgbClr val="F26B43"/>
          </p15:clr>
        </p15:guide>
        <p15:guide id="6" orient="horz" pos="4170">
          <p15:clr>
            <a:srgbClr val="F26B43"/>
          </p15:clr>
        </p15:guide>
        <p15:guide id="7" orient="horz" pos="3968">
          <p15:clr>
            <a:srgbClr val="F26B43"/>
          </p15:clr>
        </p15:guide>
        <p15:guide id="8" orient="horz" pos="645">
          <p15:clr>
            <a:srgbClr val="F26B43"/>
          </p15:clr>
        </p15:guide>
        <p15:guide id="9" pos="2805">
          <p15:clr>
            <a:srgbClr val="F26B43"/>
          </p15:clr>
        </p15:guide>
        <p15:guide id="10" pos="295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hyperlink" Target="http://www.ensembl.org/"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61.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61.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9C05-35BF-E13B-5D66-236D3B466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A9020-A3D8-ED44-3232-8E488E831AFC}"/>
              </a:ext>
            </a:extLst>
          </p:cNvPr>
          <p:cNvSpPr>
            <a:spLocks noGrp="1"/>
          </p:cNvSpPr>
          <p:nvPr>
            <p:ph type="ctrTitle"/>
          </p:nvPr>
        </p:nvSpPr>
        <p:spPr>
          <a:xfrm>
            <a:off x="237938" y="2143125"/>
            <a:ext cx="6858000" cy="1828406"/>
          </a:xfrm>
        </p:spPr>
        <p:txBody>
          <a:bodyPr/>
          <a:lstStyle/>
          <a:p>
            <a:r>
              <a:rPr lang="en-GB"/>
              <a:t>Guided computational practical:</a:t>
            </a:r>
          </a:p>
        </p:txBody>
      </p:sp>
      <p:sp>
        <p:nvSpPr>
          <p:cNvPr id="3" name="Subtitle 2">
            <a:extLst>
              <a:ext uri="{FF2B5EF4-FFF2-40B4-BE49-F238E27FC236}">
                <a16:creationId xmlns:a16="http://schemas.microsoft.com/office/drawing/2014/main" id="{E829267C-0B64-C304-4D04-A62C9CD19274}"/>
              </a:ext>
            </a:extLst>
          </p:cNvPr>
          <p:cNvSpPr>
            <a:spLocks noGrp="1"/>
          </p:cNvSpPr>
          <p:nvPr>
            <p:ph type="subTitle" idx="1"/>
          </p:nvPr>
        </p:nvSpPr>
        <p:spPr>
          <a:xfrm>
            <a:off x="237938" y="3978607"/>
            <a:ext cx="6858000" cy="1322348"/>
          </a:xfrm>
        </p:spPr>
        <p:txBody>
          <a:bodyPr/>
          <a:lstStyle/>
          <a:p>
            <a:r>
              <a:rPr lang="en-GB"/>
              <a:t>Genes and Genomes</a:t>
            </a:r>
          </a:p>
        </p:txBody>
      </p:sp>
      <p:sp>
        <p:nvSpPr>
          <p:cNvPr id="6" name="Text Placeholder 5">
            <a:extLst>
              <a:ext uri="{FF2B5EF4-FFF2-40B4-BE49-F238E27FC236}">
                <a16:creationId xmlns:a16="http://schemas.microsoft.com/office/drawing/2014/main" id="{1157F878-7922-0BAA-A075-A9A8C79BCB25}"/>
              </a:ext>
            </a:extLst>
          </p:cNvPr>
          <p:cNvSpPr>
            <a:spLocks noGrp="1"/>
          </p:cNvSpPr>
          <p:nvPr>
            <p:ph type="body" sz="quarter" idx="10"/>
          </p:nvPr>
        </p:nvSpPr>
        <p:spPr>
          <a:xfrm>
            <a:off x="238125" y="5878513"/>
            <a:ext cx="4214813" cy="741362"/>
          </a:xfrm>
        </p:spPr>
        <p:txBody>
          <a:bodyPr/>
          <a:lstStyle/>
          <a:p>
            <a:r>
              <a:rPr lang="en-US"/>
              <a:t>Masue Marbiah, PhD</a:t>
            </a:r>
          </a:p>
          <a:p>
            <a:r>
              <a:rPr lang="en-US"/>
              <a:t>07/10/2024</a:t>
            </a:r>
          </a:p>
        </p:txBody>
      </p:sp>
      <p:pic>
        <p:nvPicPr>
          <p:cNvPr id="5" name="Picture 4" descr="A close-up of black text&#10;&#10;Description automatically generated">
            <a:extLst>
              <a:ext uri="{FF2B5EF4-FFF2-40B4-BE49-F238E27FC236}">
                <a16:creationId xmlns:a16="http://schemas.microsoft.com/office/drawing/2014/main" id="{86FBC370-07D4-AA67-0485-8F3845C7E226}"/>
              </a:ext>
            </a:extLst>
          </p:cNvPr>
          <p:cNvPicPr>
            <a:picLocks noChangeAspect="1"/>
          </p:cNvPicPr>
          <p:nvPr/>
        </p:nvPicPr>
        <p:blipFill>
          <a:blip r:embed="rId2"/>
          <a:stretch>
            <a:fillRect/>
          </a:stretch>
        </p:blipFill>
        <p:spPr>
          <a:xfrm>
            <a:off x="7295276" y="0"/>
            <a:ext cx="1800000" cy="600000"/>
          </a:xfrm>
          <a:prstGeom prst="rect">
            <a:avLst/>
          </a:prstGeom>
        </p:spPr>
      </p:pic>
    </p:spTree>
    <p:extLst>
      <p:ext uri="{BB962C8B-B14F-4D97-AF65-F5344CB8AC3E}">
        <p14:creationId xmlns:p14="http://schemas.microsoft.com/office/powerpoint/2010/main" val="36791197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771F2-1A32-C341-D2BB-C574EF88A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50022-DB30-1705-66BF-64DA752B13AD}"/>
              </a:ext>
            </a:extLst>
          </p:cNvPr>
          <p:cNvSpPr>
            <a:spLocks noGrp="1"/>
          </p:cNvSpPr>
          <p:nvPr>
            <p:ph type="title"/>
          </p:nvPr>
        </p:nvSpPr>
        <p:spPr/>
        <p:txBody>
          <a:bodyPr/>
          <a:lstStyle/>
          <a:p>
            <a:r>
              <a:rPr lang="en-US"/>
              <a:t>Gene Annotation</a:t>
            </a:r>
          </a:p>
        </p:txBody>
      </p:sp>
      <p:sp>
        <p:nvSpPr>
          <p:cNvPr id="3" name="Content Placeholder 2">
            <a:extLst>
              <a:ext uri="{FF2B5EF4-FFF2-40B4-BE49-F238E27FC236}">
                <a16:creationId xmlns:a16="http://schemas.microsoft.com/office/drawing/2014/main" id="{D6CDBE1B-A185-E267-C08B-C2F97DDABC48}"/>
              </a:ext>
            </a:extLst>
          </p:cNvPr>
          <p:cNvSpPr>
            <a:spLocks noGrp="1"/>
          </p:cNvSpPr>
          <p:nvPr>
            <p:ph idx="1"/>
          </p:nvPr>
        </p:nvSpPr>
        <p:spPr>
          <a:xfrm>
            <a:off x="237937" y="852598"/>
            <a:ext cx="8667378" cy="4630162"/>
          </a:xfrm>
        </p:spPr>
        <p:txBody>
          <a:bodyPr/>
          <a:lstStyle/>
          <a:p>
            <a:r>
              <a:rPr lang="en-GB" b="1"/>
              <a:t>GENCODE</a:t>
            </a:r>
          </a:p>
          <a:p>
            <a:endParaRPr lang="en-GB" b="1"/>
          </a:p>
          <a:p>
            <a:endParaRPr lang="en-GB" b="1"/>
          </a:p>
          <a:p>
            <a:endParaRPr lang="en-GB" b="1"/>
          </a:p>
          <a:p>
            <a:r>
              <a:rPr lang="en-GB"/>
              <a:t>High quality reference gene annotation and experimental validation for human and mouse genomes, based on manual annotation that includes </a:t>
            </a:r>
            <a:r>
              <a:rPr lang="en-GB" err="1"/>
              <a:t>Ensembl</a:t>
            </a:r>
            <a:r>
              <a:rPr lang="en-GB"/>
              <a:t> annotation.</a:t>
            </a:r>
          </a:p>
          <a:p>
            <a:endParaRPr lang="en-GB"/>
          </a:p>
          <a:p>
            <a:r>
              <a:rPr lang="en-GB"/>
              <a:t>Data is primarily based on mRNA, Expressed Sequence Tags (EST) and protein evidence that is aligned to a reference genome.</a:t>
            </a:r>
          </a:p>
          <a:p>
            <a:endParaRPr lang="en-GB"/>
          </a:p>
          <a:p>
            <a:endParaRPr lang="en-GB"/>
          </a:p>
          <a:p>
            <a:r>
              <a:rPr lang="en-GB"/>
              <a:t>GENCODE Accessions are:</a:t>
            </a:r>
          </a:p>
          <a:p>
            <a:endParaRPr lang="en-GB"/>
          </a:p>
          <a:p>
            <a:endParaRPr lang="en-GB"/>
          </a:p>
          <a:p>
            <a:endParaRPr lang="en-GB"/>
          </a:p>
          <a:p>
            <a:endParaRPr lang="en-GB"/>
          </a:p>
          <a:p>
            <a:endParaRPr lang="en-GB"/>
          </a:p>
          <a:p>
            <a:endParaRPr lang="en-GB"/>
          </a:p>
          <a:p>
            <a:endParaRPr lang="en-GB"/>
          </a:p>
          <a:p>
            <a:endParaRPr lang="en-GB"/>
          </a:p>
        </p:txBody>
      </p:sp>
      <p:sp>
        <p:nvSpPr>
          <p:cNvPr id="5" name="Date Placeholder 4">
            <a:extLst>
              <a:ext uri="{FF2B5EF4-FFF2-40B4-BE49-F238E27FC236}">
                <a16:creationId xmlns:a16="http://schemas.microsoft.com/office/drawing/2014/main" id="{B6564D3C-06EC-F3D0-36A6-074AF065E605}"/>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371E9DCA-7E23-D071-928B-58BAE8ADC076}"/>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ABE25B38-3B07-8B02-96BC-1FD050E60EBB}"/>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10</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632CD308-F290-F1ED-2397-35D715FDCAB1}"/>
              </a:ext>
            </a:extLst>
          </p:cNvPr>
          <p:cNvSpPr>
            <a:spLocks noGrp="1"/>
          </p:cNvSpPr>
          <p:nvPr>
            <p:ph type="subTitle" idx="13"/>
          </p:nvPr>
        </p:nvSpPr>
        <p:spPr/>
        <p:txBody>
          <a:bodyPr/>
          <a:lstStyle/>
          <a:p>
            <a:r>
              <a:rPr lang="en-US"/>
              <a:t>Databases</a:t>
            </a:r>
          </a:p>
        </p:txBody>
      </p:sp>
      <p:pic>
        <p:nvPicPr>
          <p:cNvPr id="11" name="Picture 10" descr="A logo with blue and pink letters&#10;&#10;Description automatically generated">
            <a:extLst>
              <a:ext uri="{FF2B5EF4-FFF2-40B4-BE49-F238E27FC236}">
                <a16:creationId xmlns:a16="http://schemas.microsoft.com/office/drawing/2014/main" id="{EE2F251D-E443-8EC4-8341-EA3E28942D95}"/>
              </a:ext>
            </a:extLst>
          </p:cNvPr>
          <p:cNvPicPr>
            <a:picLocks noChangeAspect="1"/>
          </p:cNvPicPr>
          <p:nvPr/>
        </p:nvPicPr>
        <p:blipFill>
          <a:blip r:embed="rId3"/>
          <a:stretch>
            <a:fillRect/>
          </a:stretch>
        </p:blipFill>
        <p:spPr>
          <a:xfrm>
            <a:off x="237937" y="1155823"/>
            <a:ext cx="1636889" cy="637442"/>
          </a:xfrm>
          <a:prstGeom prst="rect">
            <a:avLst/>
          </a:prstGeom>
        </p:spPr>
      </p:pic>
      <p:pic>
        <p:nvPicPr>
          <p:cNvPr id="13" name="Picture 12">
            <a:extLst>
              <a:ext uri="{FF2B5EF4-FFF2-40B4-BE49-F238E27FC236}">
                <a16:creationId xmlns:a16="http://schemas.microsoft.com/office/drawing/2014/main" id="{ED6A98C6-F351-9B33-184E-102A7260494E}"/>
              </a:ext>
            </a:extLst>
          </p:cNvPr>
          <p:cNvPicPr>
            <a:picLocks noChangeAspect="1"/>
          </p:cNvPicPr>
          <p:nvPr/>
        </p:nvPicPr>
        <p:blipFill>
          <a:blip r:embed="rId4"/>
          <a:stretch>
            <a:fillRect/>
          </a:stretch>
        </p:blipFill>
        <p:spPr>
          <a:xfrm>
            <a:off x="566366" y="5933099"/>
            <a:ext cx="7772400" cy="371885"/>
          </a:xfrm>
          <a:prstGeom prst="rect">
            <a:avLst/>
          </a:prstGeom>
        </p:spPr>
      </p:pic>
      <p:graphicFrame>
        <p:nvGraphicFramePr>
          <p:cNvPr id="14" name="Table 13">
            <a:extLst>
              <a:ext uri="{FF2B5EF4-FFF2-40B4-BE49-F238E27FC236}">
                <a16:creationId xmlns:a16="http://schemas.microsoft.com/office/drawing/2014/main" id="{70A0DB09-EBAC-E790-DF05-636001DB9A16}"/>
              </a:ext>
            </a:extLst>
          </p:cNvPr>
          <p:cNvGraphicFramePr>
            <a:graphicFrameLocks noGrp="1"/>
          </p:cNvGraphicFramePr>
          <p:nvPr>
            <p:extLst>
              <p:ext uri="{D42A27DB-BD31-4B8C-83A1-F6EECF244321}">
                <p14:modId xmlns:p14="http://schemas.microsoft.com/office/powerpoint/2010/main" val="1041666433"/>
              </p:ext>
            </p:extLst>
          </p:nvPr>
        </p:nvGraphicFramePr>
        <p:xfrm>
          <a:off x="237937" y="3956992"/>
          <a:ext cx="4678680" cy="989965"/>
        </p:xfrm>
        <a:graphic>
          <a:graphicData uri="http://schemas.openxmlformats.org/drawingml/2006/table">
            <a:tbl>
              <a:tblPr firstRow="1" firstCol="1" bandRow="1">
                <a:tableStyleId>{5C22544A-7EE6-4342-B048-85BDC9FD1C3A}</a:tableStyleId>
              </a:tblPr>
              <a:tblGrid>
                <a:gridCol w="1043305">
                  <a:extLst>
                    <a:ext uri="{9D8B030D-6E8A-4147-A177-3AD203B41FA5}">
                      <a16:colId xmlns:a16="http://schemas.microsoft.com/office/drawing/2014/main" val="3533788177"/>
                    </a:ext>
                  </a:extLst>
                </a:gridCol>
                <a:gridCol w="1817370">
                  <a:extLst>
                    <a:ext uri="{9D8B030D-6E8A-4147-A177-3AD203B41FA5}">
                      <a16:colId xmlns:a16="http://schemas.microsoft.com/office/drawing/2014/main" val="341283584"/>
                    </a:ext>
                  </a:extLst>
                </a:gridCol>
                <a:gridCol w="1818005">
                  <a:extLst>
                    <a:ext uri="{9D8B030D-6E8A-4147-A177-3AD203B41FA5}">
                      <a16:colId xmlns:a16="http://schemas.microsoft.com/office/drawing/2014/main" val="4025083613"/>
                    </a:ext>
                  </a:extLst>
                </a:gridCol>
              </a:tblGrid>
              <a:tr h="184785">
                <a:tc>
                  <a:txBody>
                    <a:bodyPr/>
                    <a:lstStyle/>
                    <a:p>
                      <a:pPr algn="just">
                        <a:lnSpc>
                          <a:spcPct val="115000"/>
                        </a:lnSpc>
                      </a:pPr>
                      <a:r>
                        <a:rPr lang="en-GB" sz="1200">
                          <a:effectLst/>
                        </a:rPr>
                        <a:t> </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Human</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Mouse</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269497794"/>
                  </a:ext>
                </a:extLst>
              </a:tr>
              <a:tr h="193675">
                <a:tc>
                  <a:txBody>
                    <a:bodyPr/>
                    <a:lstStyle/>
                    <a:p>
                      <a:pPr algn="just">
                        <a:lnSpc>
                          <a:spcPct val="115000"/>
                        </a:lnSpc>
                      </a:pPr>
                      <a:r>
                        <a:rPr lang="en-GB" sz="1200">
                          <a:effectLst/>
                        </a:rPr>
                        <a:t>Gene (G)</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ENSG00000012345</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ENSMUSG00000012345</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18130742"/>
                  </a:ext>
                </a:extLst>
              </a:tr>
              <a:tr h="184785">
                <a:tc>
                  <a:txBody>
                    <a:bodyPr/>
                    <a:lstStyle/>
                    <a:p>
                      <a:pPr algn="just">
                        <a:lnSpc>
                          <a:spcPct val="115000"/>
                        </a:lnSpc>
                      </a:pPr>
                      <a:r>
                        <a:rPr lang="en-GB" sz="1200">
                          <a:effectLst/>
                        </a:rPr>
                        <a:t>Transcript (T)</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ENST00000012345</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ENSMUST00000012345</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30816796"/>
                  </a:ext>
                </a:extLst>
              </a:tr>
              <a:tr h="184785">
                <a:tc>
                  <a:txBody>
                    <a:bodyPr/>
                    <a:lstStyle/>
                    <a:p>
                      <a:pPr algn="just">
                        <a:lnSpc>
                          <a:spcPct val="115000"/>
                        </a:lnSpc>
                      </a:pPr>
                      <a:r>
                        <a:rPr lang="en-GB" sz="1200">
                          <a:effectLst/>
                        </a:rPr>
                        <a:t>Exon (E)</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ENSE00000012345</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ENSMUSE00000012345</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785425667"/>
                  </a:ext>
                </a:extLst>
              </a:tr>
              <a:tr h="193675">
                <a:tc>
                  <a:txBody>
                    <a:bodyPr/>
                    <a:lstStyle/>
                    <a:p>
                      <a:pPr algn="just">
                        <a:lnSpc>
                          <a:spcPct val="115000"/>
                        </a:lnSpc>
                      </a:pPr>
                      <a:r>
                        <a:rPr lang="en-GB" sz="1200">
                          <a:effectLst/>
                        </a:rPr>
                        <a:t>Protein (P)</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ENSP00000012345</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ENSMUSP00000012345</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70566363"/>
                  </a:ext>
                </a:extLst>
              </a:tr>
            </a:tbl>
          </a:graphicData>
        </a:graphic>
      </p:graphicFrame>
    </p:spTree>
    <p:extLst>
      <p:ext uri="{BB962C8B-B14F-4D97-AF65-F5344CB8AC3E}">
        <p14:creationId xmlns:p14="http://schemas.microsoft.com/office/powerpoint/2010/main" val="37140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7CB3B-FE2D-4100-1CAA-8399F997F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69EA4-8D10-587B-6A8D-65A15A98AA56}"/>
              </a:ext>
            </a:extLst>
          </p:cNvPr>
          <p:cNvSpPr>
            <a:spLocks noGrp="1"/>
          </p:cNvSpPr>
          <p:nvPr>
            <p:ph type="title"/>
          </p:nvPr>
        </p:nvSpPr>
        <p:spPr/>
        <p:txBody>
          <a:bodyPr/>
          <a:lstStyle/>
          <a:p>
            <a:r>
              <a:rPr lang="en-US"/>
              <a:t>Gene Annotation</a:t>
            </a:r>
          </a:p>
        </p:txBody>
      </p:sp>
      <p:sp>
        <p:nvSpPr>
          <p:cNvPr id="3" name="Content Placeholder 2">
            <a:extLst>
              <a:ext uri="{FF2B5EF4-FFF2-40B4-BE49-F238E27FC236}">
                <a16:creationId xmlns:a16="http://schemas.microsoft.com/office/drawing/2014/main" id="{618FB8F9-9D3F-E61D-DB6D-9775C5DD4D69}"/>
              </a:ext>
            </a:extLst>
          </p:cNvPr>
          <p:cNvSpPr>
            <a:spLocks noGrp="1"/>
          </p:cNvSpPr>
          <p:nvPr>
            <p:ph idx="1"/>
          </p:nvPr>
        </p:nvSpPr>
        <p:spPr>
          <a:xfrm>
            <a:off x="237753" y="798618"/>
            <a:ext cx="8667378" cy="5751877"/>
          </a:xfrm>
        </p:spPr>
        <p:txBody>
          <a:bodyPr/>
          <a:lstStyle/>
          <a:p>
            <a:r>
              <a:rPr lang="en-GB" b="1" err="1"/>
              <a:t>RefSeq</a:t>
            </a:r>
            <a:r>
              <a:rPr lang="en-GB" b="1"/>
              <a:t> (transcript-centric)</a:t>
            </a:r>
          </a:p>
          <a:p>
            <a:r>
              <a:rPr lang="en-GB" err="1"/>
              <a:t>RefSeq</a:t>
            </a:r>
            <a:r>
              <a:rPr lang="en-GB"/>
              <a:t> transcript and protein records are generated by several processes including:</a:t>
            </a:r>
          </a:p>
          <a:p>
            <a:pPr lvl="2"/>
            <a:r>
              <a:rPr lang="en-GB"/>
              <a:t>Computation (mRNA XM_123456; Protein XP_123456; RNA XR_123456 </a:t>
            </a:r>
          </a:p>
          <a:p>
            <a:pPr marL="314325" lvl="2" indent="-157163"/>
            <a:r>
              <a:rPr lang="en-GB"/>
              <a:t>Manual curation (mRNA NM_123456; Protein NP_123456; RNA NR_123456) </a:t>
            </a:r>
          </a:p>
          <a:p>
            <a:pPr marL="314325" lvl="2" indent="-157163"/>
            <a:endParaRPr lang="en-GB"/>
          </a:p>
          <a:p>
            <a:pPr marL="11113" lvl="2" indent="0">
              <a:buNone/>
            </a:pPr>
            <a:r>
              <a:rPr lang="en-GB"/>
              <a:t>Annotation includes 392 eukaryotic genomes.</a:t>
            </a:r>
          </a:p>
          <a:p>
            <a:endParaRPr lang="en-GB"/>
          </a:p>
          <a:p>
            <a:r>
              <a:rPr lang="en-GB" b="1" err="1"/>
              <a:t>Ensembl</a:t>
            </a:r>
            <a:r>
              <a:rPr lang="en-GB" b="1"/>
              <a:t> (genome-centric)</a:t>
            </a:r>
          </a:p>
          <a:p>
            <a:r>
              <a:rPr lang="en-GB"/>
              <a:t>Computational alignment-based annotation, including cDNAs, proteins and RNA-</a:t>
            </a:r>
            <a:r>
              <a:rPr lang="en-GB" err="1"/>
              <a:t>seq</a:t>
            </a:r>
            <a:r>
              <a:rPr lang="en-GB"/>
              <a:t> reads for over 70 different vertebrate species.</a:t>
            </a:r>
          </a:p>
          <a:p>
            <a:r>
              <a:rPr lang="en-GB"/>
              <a:t> </a:t>
            </a:r>
          </a:p>
          <a:p>
            <a:endParaRPr lang="en-GB"/>
          </a:p>
          <a:p>
            <a:r>
              <a:rPr lang="en-GB" b="1"/>
              <a:t>MANE (</a:t>
            </a:r>
            <a:r>
              <a:rPr lang="en-GB" b="1">
                <a:effectLst/>
                <a:ea typeface="MS Mincho" panose="02020609040205080304" pitchFamily="49" charset="-128"/>
                <a:cs typeface="Arial" panose="020B0604020202020204" pitchFamily="34" charset="0"/>
              </a:rPr>
              <a:t>M</a:t>
            </a:r>
            <a:r>
              <a:rPr lang="en-GB">
                <a:effectLst/>
                <a:ea typeface="MS Mincho" panose="02020609040205080304" pitchFamily="49" charset="-128"/>
                <a:cs typeface="Arial" panose="020B0604020202020204" pitchFamily="34" charset="0"/>
              </a:rPr>
              <a:t>atched</a:t>
            </a:r>
            <a:r>
              <a:rPr lang="en-GB" b="1">
                <a:effectLst/>
                <a:ea typeface="MS Mincho" panose="02020609040205080304" pitchFamily="49" charset="-128"/>
                <a:cs typeface="Arial" panose="020B0604020202020204" pitchFamily="34" charset="0"/>
              </a:rPr>
              <a:t> A</a:t>
            </a:r>
            <a:r>
              <a:rPr lang="en-GB">
                <a:effectLst/>
                <a:ea typeface="MS Mincho" panose="02020609040205080304" pitchFamily="49" charset="-128"/>
                <a:cs typeface="Arial" panose="020B0604020202020204" pitchFamily="34" charset="0"/>
              </a:rPr>
              <a:t>nnotation between</a:t>
            </a:r>
            <a:r>
              <a:rPr lang="en-GB" b="1">
                <a:effectLst/>
                <a:ea typeface="MS Mincho" panose="02020609040205080304" pitchFamily="49" charset="-128"/>
                <a:cs typeface="Arial" panose="020B0604020202020204" pitchFamily="34" charset="0"/>
              </a:rPr>
              <a:t> N</a:t>
            </a:r>
            <a:r>
              <a:rPr lang="en-GB">
                <a:effectLst/>
                <a:ea typeface="MS Mincho" panose="02020609040205080304" pitchFamily="49" charset="-128"/>
                <a:cs typeface="Arial" panose="020B0604020202020204" pitchFamily="34" charset="0"/>
              </a:rPr>
              <a:t>CBI and </a:t>
            </a:r>
            <a:r>
              <a:rPr lang="en-GB" b="1" err="1">
                <a:effectLst/>
                <a:ea typeface="MS Mincho" panose="02020609040205080304" pitchFamily="49" charset="-128"/>
                <a:cs typeface="Arial" panose="020B0604020202020204" pitchFamily="34" charset="0"/>
              </a:rPr>
              <a:t>E</a:t>
            </a:r>
            <a:r>
              <a:rPr lang="en-GB" err="1">
                <a:ea typeface="MS Mincho" panose="02020609040205080304" pitchFamily="49" charset="-128"/>
                <a:cs typeface="Arial" panose="020B0604020202020204" pitchFamily="34" charset="0"/>
              </a:rPr>
              <a:t>nsembl</a:t>
            </a:r>
            <a:r>
              <a:rPr lang="en-GB" b="1">
                <a:effectLst/>
                <a:ea typeface="MS Mincho" panose="02020609040205080304" pitchFamily="49" charset="-128"/>
                <a:cs typeface="Arial" panose="020B0604020202020204" pitchFamily="34" charset="0"/>
              </a:rPr>
              <a:t>) </a:t>
            </a:r>
            <a:endParaRPr lang="en-GB" b="1"/>
          </a:p>
          <a:p>
            <a:r>
              <a:rPr lang="en-GB"/>
              <a:t>Collaborative project that aims to provide a minimal set of </a:t>
            </a:r>
            <a:r>
              <a:rPr lang="en-GB" b="1"/>
              <a:t>matching </a:t>
            </a:r>
            <a:r>
              <a:rPr lang="en-GB" b="1" err="1"/>
              <a:t>RefSeq</a:t>
            </a:r>
            <a:r>
              <a:rPr lang="en-GB" b="1"/>
              <a:t> and </a:t>
            </a:r>
            <a:r>
              <a:rPr lang="en-GB" b="1" err="1"/>
              <a:t>Ensembl</a:t>
            </a:r>
            <a:r>
              <a:rPr lang="en-GB" b="1"/>
              <a:t> transcripts </a:t>
            </a:r>
            <a:r>
              <a:rPr lang="en-GB"/>
              <a:t>of human protein-coding genes. </a:t>
            </a:r>
          </a:p>
          <a:p>
            <a:r>
              <a:rPr lang="en-GB"/>
              <a:t>MANE displays:</a:t>
            </a:r>
          </a:p>
          <a:p>
            <a:pPr lvl="2"/>
            <a:r>
              <a:rPr lang="en-GB"/>
              <a:t>MANE Select: One high quality representative transcript per protein-coding gene. Supported empirically. </a:t>
            </a:r>
          </a:p>
          <a:p>
            <a:pPr marL="314325" lvl="2" indent="-157163"/>
            <a:r>
              <a:rPr lang="en-GB"/>
              <a:t>MANE Plus Clinical: Additional transcripts with relevant “Pathogenic (P)” or ”Likely pathogenic (LP)” variants. </a:t>
            </a:r>
          </a:p>
          <a:p>
            <a:pPr marL="493713" lvl="2" indent="-157163"/>
            <a:r>
              <a:rPr lang="en-GB"/>
              <a:t>MANE: All other matched transcripts. </a:t>
            </a:r>
          </a:p>
          <a:p>
            <a:endParaRPr lang="en-GB"/>
          </a:p>
          <a:p>
            <a:endParaRPr lang="en-GB"/>
          </a:p>
          <a:p>
            <a:endParaRPr lang="en-GB"/>
          </a:p>
        </p:txBody>
      </p:sp>
      <p:sp>
        <p:nvSpPr>
          <p:cNvPr id="5" name="Date Placeholder 4">
            <a:extLst>
              <a:ext uri="{FF2B5EF4-FFF2-40B4-BE49-F238E27FC236}">
                <a16:creationId xmlns:a16="http://schemas.microsoft.com/office/drawing/2014/main" id="{AA6ABC63-56F7-74AE-6761-0C0ECD9B103A}"/>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779983D5-6CF9-F70E-0596-B48DF20EF85E}"/>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D66A841E-5F90-7443-E8CE-24C2D9DCD2C7}"/>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11</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91E1EF86-F085-44E1-CD40-A4FEBC4CB9D7}"/>
              </a:ext>
            </a:extLst>
          </p:cNvPr>
          <p:cNvSpPr>
            <a:spLocks noGrp="1"/>
          </p:cNvSpPr>
          <p:nvPr>
            <p:ph type="subTitle" idx="13"/>
          </p:nvPr>
        </p:nvSpPr>
        <p:spPr/>
        <p:txBody>
          <a:bodyPr/>
          <a:lstStyle/>
          <a:p>
            <a:r>
              <a:rPr lang="en-US"/>
              <a:t>Databases</a:t>
            </a:r>
          </a:p>
        </p:txBody>
      </p:sp>
    </p:spTree>
    <p:extLst>
      <p:ext uri="{BB962C8B-B14F-4D97-AF65-F5344CB8AC3E}">
        <p14:creationId xmlns:p14="http://schemas.microsoft.com/office/powerpoint/2010/main" val="3335446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B8D88-E4A0-C30B-8277-995922672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8D24A-45E4-5AE5-EDE1-63F5438497ED}"/>
              </a:ext>
            </a:extLst>
          </p:cNvPr>
          <p:cNvSpPr>
            <a:spLocks noGrp="1"/>
          </p:cNvSpPr>
          <p:nvPr>
            <p:ph type="title"/>
          </p:nvPr>
        </p:nvSpPr>
        <p:spPr/>
        <p:txBody>
          <a:bodyPr/>
          <a:lstStyle/>
          <a:p>
            <a:r>
              <a:rPr lang="en-US"/>
              <a:t>Gene Annotation</a:t>
            </a:r>
          </a:p>
        </p:txBody>
      </p:sp>
      <p:sp>
        <p:nvSpPr>
          <p:cNvPr id="3" name="Content Placeholder 2">
            <a:extLst>
              <a:ext uri="{FF2B5EF4-FFF2-40B4-BE49-F238E27FC236}">
                <a16:creationId xmlns:a16="http://schemas.microsoft.com/office/drawing/2014/main" id="{FA51A00B-A540-D660-A286-FBD1BB9377C8}"/>
              </a:ext>
            </a:extLst>
          </p:cNvPr>
          <p:cNvSpPr>
            <a:spLocks noGrp="1"/>
          </p:cNvSpPr>
          <p:nvPr>
            <p:ph idx="1"/>
          </p:nvPr>
        </p:nvSpPr>
        <p:spPr>
          <a:xfrm>
            <a:off x="237753" y="831737"/>
            <a:ext cx="8667378" cy="371568"/>
          </a:xfrm>
        </p:spPr>
        <p:txBody>
          <a:bodyPr/>
          <a:lstStyle/>
          <a:p>
            <a:r>
              <a:rPr lang="en-GB">
                <a:effectLst/>
                <a:ea typeface="Times New Roman" panose="02020603050405020304" pitchFamily="18" charset="0"/>
                <a:cs typeface="Times New Roman" panose="02020603050405020304" pitchFamily="18" charset="0"/>
              </a:rPr>
              <a:t>terms used to classify genes or transcripts. </a:t>
            </a:r>
            <a:endParaRPr lang="en-GB" sz="1400"/>
          </a:p>
        </p:txBody>
      </p:sp>
      <p:sp>
        <p:nvSpPr>
          <p:cNvPr id="5" name="Date Placeholder 4">
            <a:extLst>
              <a:ext uri="{FF2B5EF4-FFF2-40B4-BE49-F238E27FC236}">
                <a16:creationId xmlns:a16="http://schemas.microsoft.com/office/drawing/2014/main" id="{18272E20-2C92-9A06-C728-C600097889FB}"/>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B64238FD-4B97-F2B1-FF8D-202E2F5E0CA2}"/>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E7168C27-83A3-4930-E579-D018B2393761}"/>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12</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7D51BF1D-02B8-EEA5-58EA-80BFB7964949}"/>
              </a:ext>
            </a:extLst>
          </p:cNvPr>
          <p:cNvSpPr>
            <a:spLocks noGrp="1"/>
          </p:cNvSpPr>
          <p:nvPr>
            <p:ph type="subTitle" idx="13"/>
          </p:nvPr>
        </p:nvSpPr>
        <p:spPr/>
        <p:txBody>
          <a:bodyPr/>
          <a:lstStyle/>
          <a:p>
            <a:r>
              <a:rPr lang="en-US"/>
              <a:t>Biotypes</a:t>
            </a:r>
          </a:p>
        </p:txBody>
      </p:sp>
      <p:grpSp>
        <p:nvGrpSpPr>
          <p:cNvPr id="31" name="Group 30">
            <a:extLst>
              <a:ext uri="{FF2B5EF4-FFF2-40B4-BE49-F238E27FC236}">
                <a16:creationId xmlns:a16="http://schemas.microsoft.com/office/drawing/2014/main" id="{E1529E63-05ED-5211-0618-EADBF25D82F0}"/>
              </a:ext>
            </a:extLst>
          </p:cNvPr>
          <p:cNvGrpSpPr/>
          <p:nvPr/>
        </p:nvGrpSpPr>
        <p:grpSpPr>
          <a:xfrm>
            <a:off x="-85725" y="1893623"/>
            <a:ext cx="9026149" cy="4289124"/>
            <a:chOff x="152029" y="1958411"/>
            <a:chExt cx="9026149" cy="4289124"/>
          </a:xfrm>
        </p:grpSpPr>
        <p:sp>
          <p:nvSpPr>
            <p:cNvPr id="8" name="TextBox 7">
              <a:extLst>
                <a:ext uri="{FF2B5EF4-FFF2-40B4-BE49-F238E27FC236}">
                  <a16:creationId xmlns:a16="http://schemas.microsoft.com/office/drawing/2014/main" id="{3FDD4571-E46A-8D6E-BBAE-3BE8D1F64A40}"/>
                </a:ext>
              </a:extLst>
            </p:cNvPr>
            <p:cNvSpPr txBox="1"/>
            <p:nvPr/>
          </p:nvSpPr>
          <p:spPr>
            <a:xfrm>
              <a:off x="736819" y="4038800"/>
              <a:ext cx="3489281" cy="1435998"/>
            </a:xfrm>
            <a:prstGeom prst="rect">
              <a:avLst/>
            </a:prstGeom>
            <a:noFill/>
          </p:spPr>
          <p:txBody>
            <a:bodyPr wrap="none" lIns="0" tIns="0" rIns="0" bIns="0" rtlCol="0">
              <a:noAutofit/>
            </a:bodyPr>
            <a:lstStyle/>
            <a:p>
              <a:pPr algn="l">
                <a:lnSpc>
                  <a:spcPct val="105000"/>
                </a:lnSpc>
              </a:pPr>
              <a:r>
                <a:rPr lang="en-GB" sz="9600" err="1">
                  <a:solidFill>
                    <a:schemeClr val="accent3"/>
                  </a:solidFill>
                  <a:effectLst/>
                  <a:ea typeface="MS Mincho" panose="02020609040205080304" pitchFamily="49" charset="-128"/>
                  <a:cs typeface="Arial" panose="020B0604020202020204" pitchFamily="34" charset="0"/>
                </a:rPr>
                <a:t>RefSeq</a:t>
              </a:r>
              <a:r>
                <a:rPr lang="en-GB" sz="9600">
                  <a:effectLst/>
                </a:rPr>
                <a:t> </a:t>
              </a:r>
              <a:endParaRPr lang="en-US" sz="9600">
                <a:solidFill>
                  <a:schemeClr val="tx1"/>
                </a:solidFill>
              </a:endParaRPr>
            </a:p>
          </p:txBody>
        </p:sp>
        <p:sp>
          <p:nvSpPr>
            <p:cNvPr id="9" name="TextBox 8">
              <a:extLst>
                <a:ext uri="{FF2B5EF4-FFF2-40B4-BE49-F238E27FC236}">
                  <a16:creationId xmlns:a16="http://schemas.microsoft.com/office/drawing/2014/main" id="{00B13B6C-130A-0847-70B9-33A63B93E2E8}"/>
                </a:ext>
              </a:extLst>
            </p:cNvPr>
            <p:cNvSpPr txBox="1"/>
            <p:nvPr/>
          </p:nvSpPr>
          <p:spPr>
            <a:xfrm rot="16200000">
              <a:off x="-1478166" y="3588606"/>
              <a:ext cx="4160777" cy="900388"/>
            </a:xfrm>
            <a:prstGeom prst="rect">
              <a:avLst/>
            </a:prstGeom>
            <a:noFill/>
          </p:spPr>
          <p:txBody>
            <a:bodyPr wrap="none" lIns="0" tIns="0" rIns="0" bIns="0" rtlCol="0">
              <a:noAutofit/>
            </a:bodyPr>
            <a:lstStyle/>
            <a:p>
              <a:pPr algn="l">
                <a:lnSpc>
                  <a:spcPct val="105000"/>
                </a:lnSpc>
              </a:pPr>
              <a:r>
                <a:rPr lang="en-US" sz="5400">
                  <a:solidFill>
                    <a:schemeClr val="accent3"/>
                  </a:solidFill>
                </a:rPr>
                <a:t>Protein-coding</a:t>
              </a:r>
            </a:p>
          </p:txBody>
        </p:sp>
        <p:sp>
          <p:nvSpPr>
            <p:cNvPr id="11" name="TextBox 10">
              <a:extLst>
                <a:ext uri="{FF2B5EF4-FFF2-40B4-BE49-F238E27FC236}">
                  <a16:creationId xmlns:a16="http://schemas.microsoft.com/office/drawing/2014/main" id="{232DD9F6-FC22-47BF-9490-0565C0D864A9}"/>
                </a:ext>
              </a:extLst>
            </p:cNvPr>
            <p:cNvSpPr txBox="1"/>
            <p:nvPr/>
          </p:nvSpPr>
          <p:spPr>
            <a:xfrm>
              <a:off x="4507026" y="4033436"/>
              <a:ext cx="4532884" cy="1252230"/>
            </a:xfrm>
            <a:prstGeom prst="rect">
              <a:avLst/>
            </a:prstGeom>
            <a:noFill/>
          </p:spPr>
          <p:txBody>
            <a:bodyPr wrap="none" lIns="0" tIns="0" rIns="0" bIns="0" rtlCol="0">
              <a:noAutofit/>
            </a:bodyPr>
            <a:lstStyle/>
            <a:p>
              <a:pPr algn="l">
                <a:lnSpc>
                  <a:spcPct val="105000"/>
                </a:lnSpc>
              </a:pPr>
              <a:r>
                <a:rPr lang="en-GB" sz="9600" err="1">
                  <a:solidFill>
                    <a:schemeClr val="accent2"/>
                  </a:solidFill>
                  <a:effectLst/>
                  <a:ea typeface="MS Mincho" panose="02020609040205080304" pitchFamily="49" charset="-128"/>
                  <a:cs typeface="Arial" panose="020B0604020202020204" pitchFamily="34" charset="0"/>
                </a:rPr>
                <a:t>Gencode</a:t>
              </a:r>
              <a:endParaRPr lang="en-US" sz="9600">
                <a:solidFill>
                  <a:schemeClr val="accent2"/>
                </a:solidFill>
              </a:endParaRPr>
            </a:p>
          </p:txBody>
        </p:sp>
        <p:sp>
          <p:nvSpPr>
            <p:cNvPr id="12" name="TextBox 11">
              <a:extLst>
                <a:ext uri="{FF2B5EF4-FFF2-40B4-BE49-F238E27FC236}">
                  <a16:creationId xmlns:a16="http://schemas.microsoft.com/office/drawing/2014/main" id="{E6857E8B-5286-9888-F886-33AB32C3DF1B}"/>
                </a:ext>
              </a:extLst>
            </p:cNvPr>
            <p:cNvSpPr txBox="1"/>
            <p:nvPr/>
          </p:nvSpPr>
          <p:spPr>
            <a:xfrm>
              <a:off x="4541041" y="5137356"/>
              <a:ext cx="4104999" cy="799283"/>
            </a:xfrm>
            <a:prstGeom prst="rect">
              <a:avLst/>
            </a:prstGeom>
            <a:noFill/>
          </p:spPr>
          <p:txBody>
            <a:bodyPr wrap="none" lIns="0" tIns="0" rIns="0" bIns="0" rtlCol="0">
              <a:noAutofit/>
            </a:bodyPr>
            <a:lstStyle/>
            <a:p>
              <a:pPr algn="l">
                <a:lnSpc>
                  <a:spcPct val="105000"/>
                </a:lnSpc>
              </a:pPr>
              <a:r>
                <a:rPr lang="en-US" sz="5400">
                  <a:solidFill>
                    <a:schemeClr val="accent2"/>
                  </a:solidFill>
                </a:rPr>
                <a:t>Protein-coding</a:t>
              </a:r>
            </a:p>
          </p:txBody>
        </p:sp>
        <p:sp>
          <p:nvSpPr>
            <p:cNvPr id="13" name="TextBox 12">
              <a:extLst>
                <a:ext uri="{FF2B5EF4-FFF2-40B4-BE49-F238E27FC236}">
                  <a16:creationId xmlns:a16="http://schemas.microsoft.com/office/drawing/2014/main" id="{F441051C-FBA6-7FBF-C17D-F6425DFEAB3B}"/>
                </a:ext>
              </a:extLst>
            </p:cNvPr>
            <p:cNvSpPr txBox="1"/>
            <p:nvPr/>
          </p:nvSpPr>
          <p:spPr>
            <a:xfrm>
              <a:off x="5555490" y="5921686"/>
              <a:ext cx="2076100" cy="273269"/>
            </a:xfrm>
            <a:prstGeom prst="rect">
              <a:avLst/>
            </a:prstGeom>
            <a:noFill/>
          </p:spPr>
          <p:txBody>
            <a:bodyPr wrap="none" lIns="0" tIns="0" rIns="0" bIns="0" rtlCol="0">
              <a:noAutofit/>
            </a:bodyPr>
            <a:lstStyle/>
            <a:p>
              <a:pPr>
                <a:lnSpc>
                  <a:spcPct val="105000"/>
                </a:lnSpc>
              </a:pPr>
              <a:r>
                <a:rPr lang="en-US" sz="1400">
                  <a:solidFill>
                    <a:schemeClr val="accent2"/>
                  </a:solidFill>
                </a:rPr>
                <a:t>3prime_overlapping_ncrna </a:t>
              </a:r>
            </a:p>
          </p:txBody>
        </p:sp>
        <p:sp>
          <p:nvSpPr>
            <p:cNvPr id="14" name="TextBox 13">
              <a:extLst>
                <a:ext uri="{FF2B5EF4-FFF2-40B4-BE49-F238E27FC236}">
                  <a16:creationId xmlns:a16="http://schemas.microsoft.com/office/drawing/2014/main" id="{E8D21F53-1E8A-5F19-F24A-C58034982DFA}"/>
                </a:ext>
              </a:extLst>
            </p:cNvPr>
            <p:cNvSpPr txBox="1"/>
            <p:nvPr/>
          </p:nvSpPr>
          <p:spPr>
            <a:xfrm rot="16200000">
              <a:off x="2629109" y="3434331"/>
              <a:ext cx="1435998" cy="760001"/>
            </a:xfrm>
            <a:prstGeom prst="rect">
              <a:avLst/>
            </a:prstGeom>
            <a:noFill/>
          </p:spPr>
          <p:txBody>
            <a:bodyPr wrap="none" lIns="0" tIns="0" rIns="0" bIns="0" rtlCol="0">
              <a:noAutofit/>
            </a:bodyPr>
            <a:lstStyle/>
            <a:p>
              <a:pPr algn="l">
                <a:lnSpc>
                  <a:spcPct val="105000"/>
                </a:lnSpc>
              </a:pPr>
              <a:r>
                <a:rPr lang="en-GB" sz="4800">
                  <a:solidFill>
                    <a:schemeClr val="accent3"/>
                  </a:solidFill>
                  <a:effectLst/>
                  <a:ea typeface="MS Mincho" panose="02020609040205080304" pitchFamily="49" charset="-128"/>
                  <a:cs typeface="Arial" panose="020B0604020202020204" pitchFamily="34" charset="0"/>
                </a:rPr>
                <a:t>rRNA</a:t>
              </a:r>
              <a:endParaRPr lang="en-US" sz="4800">
                <a:solidFill>
                  <a:schemeClr val="tx1"/>
                </a:solidFill>
              </a:endParaRPr>
            </a:p>
          </p:txBody>
        </p:sp>
        <p:sp>
          <p:nvSpPr>
            <p:cNvPr id="15" name="TextBox 14">
              <a:extLst>
                <a:ext uri="{FF2B5EF4-FFF2-40B4-BE49-F238E27FC236}">
                  <a16:creationId xmlns:a16="http://schemas.microsoft.com/office/drawing/2014/main" id="{BFBEAE16-00F5-529B-F4D1-8F2012AC2BCB}"/>
                </a:ext>
              </a:extLst>
            </p:cNvPr>
            <p:cNvSpPr txBox="1"/>
            <p:nvPr/>
          </p:nvSpPr>
          <p:spPr>
            <a:xfrm>
              <a:off x="5940757" y="3718113"/>
              <a:ext cx="1198179" cy="599090"/>
            </a:xfrm>
            <a:prstGeom prst="rect">
              <a:avLst/>
            </a:prstGeom>
            <a:noFill/>
          </p:spPr>
          <p:txBody>
            <a:bodyPr wrap="none" lIns="0" tIns="0" rIns="0" bIns="0" rtlCol="0">
              <a:noAutofit/>
            </a:bodyPr>
            <a:lstStyle/>
            <a:p>
              <a:pPr algn="l">
                <a:lnSpc>
                  <a:spcPct val="105000"/>
                </a:lnSpc>
              </a:pPr>
              <a:r>
                <a:rPr lang="en-GB" sz="4800">
                  <a:solidFill>
                    <a:schemeClr val="accent2"/>
                  </a:solidFill>
                  <a:effectLst/>
                  <a:ea typeface="MS Mincho" panose="02020609040205080304" pitchFamily="49" charset="-128"/>
                  <a:cs typeface="Arial" panose="020B0604020202020204" pitchFamily="34" charset="0"/>
                </a:rPr>
                <a:t>rRNA</a:t>
              </a:r>
              <a:endParaRPr lang="en-US" sz="4800">
                <a:solidFill>
                  <a:schemeClr val="accent2"/>
                </a:solidFill>
              </a:endParaRPr>
            </a:p>
          </p:txBody>
        </p:sp>
        <p:sp>
          <p:nvSpPr>
            <p:cNvPr id="16" name="TextBox 15">
              <a:extLst>
                <a:ext uri="{FF2B5EF4-FFF2-40B4-BE49-F238E27FC236}">
                  <a16:creationId xmlns:a16="http://schemas.microsoft.com/office/drawing/2014/main" id="{7439375D-3F4E-78B7-D5AA-3818C0F63D4E}"/>
                </a:ext>
              </a:extLst>
            </p:cNvPr>
            <p:cNvSpPr txBox="1"/>
            <p:nvPr/>
          </p:nvSpPr>
          <p:spPr>
            <a:xfrm>
              <a:off x="7215342" y="3348113"/>
              <a:ext cx="1198179" cy="599090"/>
            </a:xfrm>
            <a:prstGeom prst="rect">
              <a:avLst/>
            </a:prstGeom>
            <a:noFill/>
          </p:spPr>
          <p:txBody>
            <a:bodyPr wrap="none" lIns="0" tIns="0" rIns="0" bIns="0" rtlCol="0">
              <a:noAutofit/>
            </a:bodyPr>
            <a:lstStyle/>
            <a:p>
              <a:pPr algn="l">
                <a:lnSpc>
                  <a:spcPct val="105000"/>
                </a:lnSpc>
              </a:pPr>
              <a:r>
                <a:rPr lang="en-GB" sz="3200">
                  <a:solidFill>
                    <a:schemeClr val="accent2"/>
                  </a:solidFill>
                  <a:ea typeface="MS Mincho" panose="02020609040205080304" pitchFamily="49" charset="-128"/>
                  <a:cs typeface="Arial" panose="020B0604020202020204" pitchFamily="34" charset="0"/>
                </a:rPr>
                <a:t>sn</a:t>
              </a:r>
              <a:r>
                <a:rPr lang="en-GB" sz="3200">
                  <a:solidFill>
                    <a:schemeClr val="accent2"/>
                  </a:solidFill>
                  <a:effectLst/>
                  <a:ea typeface="MS Mincho" panose="02020609040205080304" pitchFamily="49" charset="-128"/>
                  <a:cs typeface="Arial" panose="020B0604020202020204" pitchFamily="34" charset="0"/>
                </a:rPr>
                <a:t>RNA</a:t>
              </a:r>
              <a:endParaRPr lang="en-US" sz="3200">
                <a:solidFill>
                  <a:schemeClr val="accent2"/>
                </a:solidFill>
              </a:endParaRPr>
            </a:p>
          </p:txBody>
        </p:sp>
        <p:sp>
          <p:nvSpPr>
            <p:cNvPr id="17" name="TextBox 16">
              <a:extLst>
                <a:ext uri="{FF2B5EF4-FFF2-40B4-BE49-F238E27FC236}">
                  <a16:creationId xmlns:a16="http://schemas.microsoft.com/office/drawing/2014/main" id="{E7D50D79-763E-70E6-1B9A-230AE3516C49}"/>
                </a:ext>
              </a:extLst>
            </p:cNvPr>
            <p:cNvSpPr txBox="1"/>
            <p:nvPr/>
          </p:nvSpPr>
          <p:spPr>
            <a:xfrm>
              <a:off x="1839501" y="3900377"/>
              <a:ext cx="1198179" cy="599090"/>
            </a:xfrm>
            <a:prstGeom prst="rect">
              <a:avLst/>
            </a:prstGeom>
            <a:noFill/>
          </p:spPr>
          <p:txBody>
            <a:bodyPr wrap="none" lIns="0" tIns="0" rIns="0" bIns="0" rtlCol="0">
              <a:noAutofit/>
            </a:bodyPr>
            <a:lstStyle/>
            <a:p>
              <a:pPr algn="l">
                <a:lnSpc>
                  <a:spcPct val="105000"/>
                </a:lnSpc>
              </a:pPr>
              <a:r>
                <a:rPr lang="en-GB" sz="3200">
                  <a:solidFill>
                    <a:schemeClr val="accent3"/>
                  </a:solidFill>
                  <a:ea typeface="MS Mincho" panose="02020609040205080304" pitchFamily="49" charset="-128"/>
                  <a:cs typeface="Arial" panose="020B0604020202020204" pitchFamily="34" charset="0"/>
                </a:rPr>
                <a:t>sn</a:t>
              </a:r>
              <a:r>
                <a:rPr lang="en-GB" sz="3200">
                  <a:solidFill>
                    <a:schemeClr val="accent3"/>
                  </a:solidFill>
                  <a:effectLst/>
                  <a:ea typeface="MS Mincho" panose="02020609040205080304" pitchFamily="49" charset="-128"/>
                  <a:cs typeface="Arial" panose="020B0604020202020204" pitchFamily="34" charset="0"/>
                </a:rPr>
                <a:t>RNA</a:t>
              </a:r>
              <a:endParaRPr lang="en-US" sz="3200">
                <a:solidFill>
                  <a:schemeClr val="accent3"/>
                </a:solidFill>
              </a:endParaRPr>
            </a:p>
          </p:txBody>
        </p:sp>
        <p:sp>
          <p:nvSpPr>
            <p:cNvPr id="18" name="TextBox 17">
              <a:extLst>
                <a:ext uri="{FF2B5EF4-FFF2-40B4-BE49-F238E27FC236}">
                  <a16:creationId xmlns:a16="http://schemas.microsoft.com/office/drawing/2014/main" id="{4CB2BA54-21FC-3A2D-EEEE-B0906860FDB9}"/>
                </a:ext>
              </a:extLst>
            </p:cNvPr>
            <p:cNvSpPr txBox="1"/>
            <p:nvPr/>
          </p:nvSpPr>
          <p:spPr>
            <a:xfrm>
              <a:off x="997467" y="5213394"/>
              <a:ext cx="1005115" cy="340787"/>
            </a:xfrm>
            <a:prstGeom prst="rect">
              <a:avLst/>
            </a:prstGeom>
            <a:noFill/>
          </p:spPr>
          <p:txBody>
            <a:bodyPr wrap="none" lIns="0" tIns="0" rIns="0" bIns="0" rtlCol="0">
              <a:noAutofit/>
            </a:bodyPr>
            <a:lstStyle/>
            <a:p>
              <a:pPr algn="l">
                <a:lnSpc>
                  <a:spcPct val="105000"/>
                </a:lnSpc>
              </a:pPr>
              <a:r>
                <a:rPr lang="en-GB" sz="2000" err="1">
                  <a:solidFill>
                    <a:schemeClr val="accent3"/>
                  </a:solidFill>
                  <a:effectLst/>
                  <a:ea typeface="MS Mincho" panose="02020609040205080304" pitchFamily="49" charset="-128"/>
                  <a:cs typeface="Arial" panose="020B0604020202020204" pitchFamily="34" charset="0"/>
                </a:rPr>
                <a:t>miscRNA</a:t>
              </a:r>
              <a:endParaRPr lang="en-US" sz="2000">
                <a:solidFill>
                  <a:schemeClr val="tx1"/>
                </a:solidFill>
              </a:endParaRPr>
            </a:p>
          </p:txBody>
        </p:sp>
        <p:sp>
          <p:nvSpPr>
            <p:cNvPr id="19" name="TextBox 18">
              <a:extLst>
                <a:ext uri="{FF2B5EF4-FFF2-40B4-BE49-F238E27FC236}">
                  <a16:creationId xmlns:a16="http://schemas.microsoft.com/office/drawing/2014/main" id="{825C3A7D-496F-D3CC-C2D0-FFBB4AFE2ED7}"/>
                </a:ext>
              </a:extLst>
            </p:cNvPr>
            <p:cNvSpPr txBox="1"/>
            <p:nvPr/>
          </p:nvSpPr>
          <p:spPr>
            <a:xfrm>
              <a:off x="3625483" y="3807350"/>
              <a:ext cx="1463040" cy="396240"/>
            </a:xfrm>
            <a:prstGeom prst="rect">
              <a:avLst/>
            </a:prstGeom>
            <a:noFill/>
          </p:spPr>
          <p:txBody>
            <a:bodyPr wrap="none" lIns="0" tIns="0" rIns="0" bIns="0" rtlCol="0">
              <a:noAutofit/>
            </a:bodyPr>
            <a:lstStyle/>
            <a:p>
              <a:pPr algn="l">
                <a:lnSpc>
                  <a:spcPct val="105000"/>
                </a:lnSpc>
              </a:pPr>
              <a:r>
                <a:rPr lang="en-GB" sz="1800" err="1">
                  <a:solidFill>
                    <a:schemeClr val="accent2"/>
                  </a:solidFill>
                  <a:effectLst/>
                  <a:latin typeface="Calibri" panose="020F0502020204030204" pitchFamily="34" charset="0"/>
                  <a:ea typeface="MS Mincho" panose="02020609040205080304" pitchFamily="49" charset="-128"/>
                  <a:cs typeface="Arial" panose="020B0604020202020204" pitchFamily="34" charset="0"/>
                </a:rPr>
                <a:t>macro_lncRNA</a:t>
              </a:r>
              <a:r>
                <a:rPr lang="en-GB" sz="1600">
                  <a:solidFill>
                    <a:schemeClr val="accent2"/>
                  </a:solidFill>
                  <a:effectLst/>
                </a:rPr>
                <a:t> </a:t>
              </a:r>
              <a:endParaRPr lang="en-US" sz="1600">
                <a:solidFill>
                  <a:schemeClr val="accent2"/>
                </a:solidFill>
              </a:endParaRPr>
            </a:p>
          </p:txBody>
        </p:sp>
        <p:sp>
          <p:nvSpPr>
            <p:cNvPr id="20" name="TextBox 19">
              <a:extLst>
                <a:ext uri="{FF2B5EF4-FFF2-40B4-BE49-F238E27FC236}">
                  <a16:creationId xmlns:a16="http://schemas.microsoft.com/office/drawing/2014/main" id="{1ADE5F2A-45BC-E7A1-32F7-8C3351F32E8B}"/>
                </a:ext>
              </a:extLst>
            </p:cNvPr>
            <p:cNvSpPr txBox="1"/>
            <p:nvPr/>
          </p:nvSpPr>
          <p:spPr>
            <a:xfrm rot="16200000">
              <a:off x="3789426" y="5519983"/>
              <a:ext cx="782282" cy="359853"/>
            </a:xfrm>
            <a:prstGeom prst="rect">
              <a:avLst/>
            </a:prstGeom>
            <a:noFill/>
          </p:spPr>
          <p:txBody>
            <a:bodyPr wrap="none" lIns="0" tIns="0" rIns="0" bIns="0" rtlCol="0">
              <a:noAutofit/>
            </a:bodyPr>
            <a:lstStyle/>
            <a:p>
              <a:pPr algn="l">
                <a:lnSpc>
                  <a:spcPct val="105000"/>
                </a:lnSpc>
              </a:pPr>
              <a:r>
                <a:rPr lang="en-GB" sz="2000">
                  <a:solidFill>
                    <a:schemeClr val="accent3"/>
                  </a:solidFill>
                  <a:ea typeface="MS Mincho" panose="02020609040205080304" pitchFamily="49" charset="-128"/>
                  <a:cs typeface="Arial" panose="020B0604020202020204" pitchFamily="34" charset="0"/>
                </a:rPr>
                <a:t>nc</a:t>
              </a:r>
              <a:r>
                <a:rPr lang="en-GB" sz="2000">
                  <a:solidFill>
                    <a:schemeClr val="accent3"/>
                  </a:solidFill>
                  <a:effectLst/>
                  <a:ea typeface="MS Mincho" panose="02020609040205080304" pitchFamily="49" charset="-128"/>
                  <a:cs typeface="Arial" panose="020B0604020202020204" pitchFamily="34" charset="0"/>
                </a:rPr>
                <a:t>RNA</a:t>
              </a:r>
              <a:endParaRPr lang="en-US" sz="2000">
                <a:solidFill>
                  <a:schemeClr val="accent3"/>
                </a:solidFill>
              </a:endParaRPr>
            </a:p>
          </p:txBody>
        </p:sp>
        <p:sp>
          <p:nvSpPr>
            <p:cNvPr id="21" name="TextBox 20">
              <a:extLst>
                <a:ext uri="{FF2B5EF4-FFF2-40B4-BE49-F238E27FC236}">
                  <a16:creationId xmlns:a16="http://schemas.microsoft.com/office/drawing/2014/main" id="{CD3686F4-E818-1ACE-3672-24F4A967C6C8}"/>
                </a:ext>
              </a:extLst>
            </p:cNvPr>
            <p:cNvSpPr txBox="1"/>
            <p:nvPr/>
          </p:nvSpPr>
          <p:spPr>
            <a:xfrm>
              <a:off x="1572846" y="5448252"/>
              <a:ext cx="2253289" cy="799283"/>
            </a:xfrm>
            <a:prstGeom prst="rect">
              <a:avLst/>
            </a:prstGeom>
            <a:noFill/>
          </p:spPr>
          <p:txBody>
            <a:bodyPr wrap="none" lIns="0" tIns="0" rIns="0" bIns="0" rtlCol="0">
              <a:noAutofit/>
            </a:bodyPr>
            <a:lstStyle/>
            <a:p>
              <a:pPr algn="l">
                <a:lnSpc>
                  <a:spcPct val="105000"/>
                </a:lnSpc>
              </a:pPr>
              <a:r>
                <a:rPr lang="en-GB" sz="5400">
                  <a:solidFill>
                    <a:schemeClr val="accent3"/>
                  </a:solidFill>
                  <a:ea typeface="MS Mincho" panose="02020609040205080304" pitchFamily="49" charset="-128"/>
                  <a:cs typeface="Arial" panose="020B0604020202020204" pitchFamily="34" charset="0"/>
                </a:rPr>
                <a:t>sno</a:t>
              </a:r>
              <a:r>
                <a:rPr lang="en-GB" sz="5400">
                  <a:solidFill>
                    <a:schemeClr val="accent3"/>
                  </a:solidFill>
                  <a:effectLst/>
                  <a:ea typeface="MS Mincho" panose="02020609040205080304" pitchFamily="49" charset="-128"/>
                  <a:cs typeface="Arial" panose="020B0604020202020204" pitchFamily="34" charset="0"/>
                </a:rPr>
                <a:t>RNA</a:t>
              </a:r>
              <a:endParaRPr lang="en-US" sz="5400">
                <a:solidFill>
                  <a:schemeClr val="accent3"/>
                </a:solidFill>
              </a:endParaRPr>
            </a:p>
          </p:txBody>
        </p:sp>
        <p:sp>
          <p:nvSpPr>
            <p:cNvPr id="22" name="TextBox 21">
              <a:extLst>
                <a:ext uri="{FF2B5EF4-FFF2-40B4-BE49-F238E27FC236}">
                  <a16:creationId xmlns:a16="http://schemas.microsoft.com/office/drawing/2014/main" id="{AA816028-3364-5A61-C832-C6D539440B63}"/>
                </a:ext>
              </a:extLst>
            </p:cNvPr>
            <p:cNvSpPr txBox="1"/>
            <p:nvPr/>
          </p:nvSpPr>
          <p:spPr>
            <a:xfrm rot="16200000">
              <a:off x="7651892" y="2773342"/>
              <a:ext cx="2253289" cy="799283"/>
            </a:xfrm>
            <a:prstGeom prst="rect">
              <a:avLst/>
            </a:prstGeom>
            <a:noFill/>
          </p:spPr>
          <p:txBody>
            <a:bodyPr wrap="none" lIns="0" tIns="0" rIns="0" bIns="0" rtlCol="0">
              <a:noAutofit/>
            </a:bodyPr>
            <a:lstStyle/>
            <a:p>
              <a:pPr algn="l">
                <a:lnSpc>
                  <a:spcPct val="105000"/>
                </a:lnSpc>
              </a:pPr>
              <a:r>
                <a:rPr lang="en-GB" sz="5400">
                  <a:solidFill>
                    <a:schemeClr val="accent2"/>
                  </a:solidFill>
                  <a:ea typeface="MS Mincho" panose="02020609040205080304" pitchFamily="49" charset="-128"/>
                  <a:cs typeface="Arial" panose="020B0604020202020204" pitchFamily="34" charset="0"/>
                </a:rPr>
                <a:t>sno</a:t>
              </a:r>
              <a:r>
                <a:rPr lang="en-GB" sz="5400">
                  <a:solidFill>
                    <a:schemeClr val="accent2"/>
                  </a:solidFill>
                  <a:effectLst/>
                  <a:ea typeface="MS Mincho" panose="02020609040205080304" pitchFamily="49" charset="-128"/>
                  <a:cs typeface="Arial" panose="020B0604020202020204" pitchFamily="34" charset="0"/>
                </a:rPr>
                <a:t>RNA</a:t>
              </a:r>
              <a:endParaRPr lang="en-US" sz="5400">
                <a:solidFill>
                  <a:schemeClr val="accent2"/>
                </a:solidFill>
              </a:endParaRPr>
            </a:p>
          </p:txBody>
        </p:sp>
        <p:sp>
          <p:nvSpPr>
            <p:cNvPr id="23" name="TextBox 22">
              <a:extLst>
                <a:ext uri="{FF2B5EF4-FFF2-40B4-BE49-F238E27FC236}">
                  <a16:creationId xmlns:a16="http://schemas.microsoft.com/office/drawing/2014/main" id="{0031605B-26C2-AA8C-A057-4DA74992F89D}"/>
                </a:ext>
              </a:extLst>
            </p:cNvPr>
            <p:cNvSpPr txBox="1"/>
            <p:nvPr/>
          </p:nvSpPr>
          <p:spPr>
            <a:xfrm>
              <a:off x="2596212" y="5262851"/>
              <a:ext cx="599091" cy="356095"/>
            </a:xfrm>
            <a:prstGeom prst="rect">
              <a:avLst/>
            </a:prstGeom>
            <a:noFill/>
          </p:spPr>
          <p:txBody>
            <a:bodyPr wrap="none" lIns="0" tIns="0" rIns="0" bIns="0" rtlCol="0">
              <a:noAutofit/>
            </a:bodyPr>
            <a:lstStyle/>
            <a:p>
              <a:pPr algn="l">
                <a:lnSpc>
                  <a:spcPct val="105000"/>
                </a:lnSpc>
              </a:pPr>
              <a:r>
                <a:rPr lang="en-GB" sz="1600">
                  <a:solidFill>
                    <a:schemeClr val="accent3"/>
                  </a:solidFill>
                  <a:effectLst/>
                  <a:ea typeface="MS Mincho" panose="02020609040205080304" pitchFamily="49" charset="-128"/>
                  <a:cs typeface="Arial" panose="020B0604020202020204" pitchFamily="34" charset="0"/>
                </a:rPr>
                <a:t>tRNA</a:t>
              </a:r>
              <a:endParaRPr lang="en-US" sz="1600">
                <a:solidFill>
                  <a:schemeClr val="accent3"/>
                </a:solidFill>
              </a:endParaRPr>
            </a:p>
          </p:txBody>
        </p:sp>
        <p:sp>
          <p:nvSpPr>
            <p:cNvPr id="24" name="TextBox 23">
              <a:extLst>
                <a:ext uri="{FF2B5EF4-FFF2-40B4-BE49-F238E27FC236}">
                  <a16:creationId xmlns:a16="http://schemas.microsoft.com/office/drawing/2014/main" id="{8174D8F3-A608-21F8-03E9-3B8277289EDB}"/>
                </a:ext>
              </a:extLst>
            </p:cNvPr>
            <p:cNvSpPr txBox="1"/>
            <p:nvPr/>
          </p:nvSpPr>
          <p:spPr>
            <a:xfrm>
              <a:off x="882135" y="3510352"/>
              <a:ext cx="2151535" cy="537011"/>
            </a:xfrm>
            <a:prstGeom prst="rect">
              <a:avLst/>
            </a:prstGeom>
            <a:noFill/>
          </p:spPr>
          <p:txBody>
            <a:bodyPr wrap="none" lIns="0" tIns="0" rIns="0" bIns="0" rtlCol="0">
              <a:noAutofit/>
            </a:bodyPr>
            <a:lstStyle/>
            <a:p>
              <a:pPr algn="l">
                <a:lnSpc>
                  <a:spcPct val="105000"/>
                </a:lnSpc>
              </a:pPr>
              <a:r>
                <a:rPr lang="en-GB" sz="2800">
                  <a:solidFill>
                    <a:schemeClr val="accent3"/>
                  </a:solidFill>
                  <a:ea typeface="MS Mincho" panose="02020609040205080304" pitchFamily="49" charset="-128"/>
                  <a:cs typeface="Arial" panose="020B0604020202020204" pitchFamily="34" charset="0"/>
                </a:rPr>
                <a:t>pseudo[gene]</a:t>
              </a:r>
              <a:endParaRPr lang="en-US" sz="2800">
                <a:solidFill>
                  <a:schemeClr val="accent3"/>
                </a:solidFill>
              </a:endParaRPr>
            </a:p>
          </p:txBody>
        </p:sp>
        <p:sp>
          <p:nvSpPr>
            <p:cNvPr id="25" name="TextBox 24">
              <a:extLst>
                <a:ext uri="{FF2B5EF4-FFF2-40B4-BE49-F238E27FC236}">
                  <a16:creationId xmlns:a16="http://schemas.microsoft.com/office/drawing/2014/main" id="{9881BCA1-2EC2-9CE0-756D-987CF281C575}"/>
                </a:ext>
              </a:extLst>
            </p:cNvPr>
            <p:cNvSpPr txBox="1"/>
            <p:nvPr/>
          </p:nvSpPr>
          <p:spPr>
            <a:xfrm>
              <a:off x="3588380" y="3127949"/>
              <a:ext cx="1198179" cy="599090"/>
            </a:xfrm>
            <a:prstGeom prst="rect">
              <a:avLst/>
            </a:prstGeom>
            <a:noFill/>
          </p:spPr>
          <p:txBody>
            <a:bodyPr wrap="none" lIns="0" tIns="0" rIns="0" bIns="0" rtlCol="0">
              <a:noAutofit/>
            </a:bodyPr>
            <a:lstStyle/>
            <a:p>
              <a:pPr algn="l">
                <a:lnSpc>
                  <a:spcPct val="105000"/>
                </a:lnSpc>
              </a:pPr>
              <a:r>
                <a:rPr lang="en-GB" sz="4800">
                  <a:solidFill>
                    <a:schemeClr val="accent2"/>
                  </a:solidFill>
                  <a:effectLst/>
                  <a:ea typeface="MS Mincho" panose="02020609040205080304" pitchFamily="49" charset="-128"/>
                  <a:cs typeface="Arial" panose="020B0604020202020204" pitchFamily="34" charset="0"/>
                </a:rPr>
                <a:t>sRNA</a:t>
              </a:r>
              <a:endParaRPr lang="en-US" sz="4800">
                <a:solidFill>
                  <a:schemeClr val="accent2"/>
                </a:solidFill>
              </a:endParaRPr>
            </a:p>
          </p:txBody>
        </p:sp>
        <p:sp>
          <p:nvSpPr>
            <p:cNvPr id="26" name="TextBox 25">
              <a:extLst>
                <a:ext uri="{FF2B5EF4-FFF2-40B4-BE49-F238E27FC236}">
                  <a16:creationId xmlns:a16="http://schemas.microsoft.com/office/drawing/2014/main" id="{C322AE8A-C248-F011-80C4-115309540D76}"/>
                </a:ext>
              </a:extLst>
            </p:cNvPr>
            <p:cNvSpPr txBox="1"/>
            <p:nvPr/>
          </p:nvSpPr>
          <p:spPr>
            <a:xfrm>
              <a:off x="3648055" y="4189753"/>
              <a:ext cx="816478" cy="273269"/>
            </a:xfrm>
            <a:prstGeom prst="rect">
              <a:avLst/>
            </a:prstGeom>
            <a:noFill/>
          </p:spPr>
          <p:txBody>
            <a:bodyPr wrap="none" lIns="0" tIns="0" rIns="0" bIns="0" rtlCol="0">
              <a:noAutofit/>
            </a:bodyPr>
            <a:lstStyle/>
            <a:p>
              <a:pPr>
                <a:lnSpc>
                  <a:spcPct val="105000"/>
                </a:lnSpc>
              </a:pPr>
              <a:r>
                <a:rPr lang="en-US" sz="1400">
                  <a:solidFill>
                    <a:schemeClr val="accent2"/>
                  </a:solidFill>
                </a:rPr>
                <a:t>antisense</a:t>
              </a:r>
            </a:p>
          </p:txBody>
        </p:sp>
        <p:sp>
          <p:nvSpPr>
            <p:cNvPr id="27" name="TextBox 26">
              <a:extLst>
                <a:ext uri="{FF2B5EF4-FFF2-40B4-BE49-F238E27FC236}">
                  <a16:creationId xmlns:a16="http://schemas.microsoft.com/office/drawing/2014/main" id="{D4FDADAE-AB0C-60C9-ED7C-83B12C196B7E}"/>
                </a:ext>
              </a:extLst>
            </p:cNvPr>
            <p:cNvSpPr txBox="1"/>
            <p:nvPr/>
          </p:nvSpPr>
          <p:spPr>
            <a:xfrm rot="16200000">
              <a:off x="4509505" y="2995794"/>
              <a:ext cx="2151535" cy="537011"/>
            </a:xfrm>
            <a:prstGeom prst="rect">
              <a:avLst/>
            </a:prstGeom>
            <a:noFill/>
          </p:spPr>
          <p:txBody>
            <a:bodyPr wrap="none" lIns="0" tIns="0" rIns="0" bIns="0" rtlCol="0">
              <a:noAutofit/>
            </a:bodyPr>
            <a:lstStyle/>
            <a:p>
              <a:pPr algn="l">
                <a:lnSpc>
                  <a:spcPct val="105000"/>
                </a:lnSpc>
              </a:pPr>
              <a:r>
                <a:rPr lang="en-GB" sz="2800">
                  <a:solidFill>
                    <a:schemeClr val="accent2"/>
                  </a:solidFill>
                  <a:ea typeface="MS Mincho" panose="02020609040205080304" pitchFamily="49" charset="-128"/>
                  <a:cs typeface="Arial" panose="020B0604020202020204" pitchFamily="34" charset="0"/>
                </a:rPr>
                <a:t>pseudogene</a:t>
              </a:r>
              <a:endParaRPr lang="en-US" sz="2800">
                <a:solidFill>
                  <a:schemeClr val="accent2"/>
                </a:solidFill>
              </a:endParaRPr>
            </a:p>
          </p:txBody>
        </p:sp>
        <p:sp>
          <p:nvSpPr>
            <p:cNvPr id="28" name="TextBox 27">
              <a:extLst>
                <a:ext uri="{FF2B5EF4-FFF2-40B4-BE49-F238E27FC236}">
                  <a16:creationId xmlns:a16="http://schemas.microsoft.com/office/drawing/2014/main" id="{CE92CDB0-3C51-CD0C-9B50-A2A766C02E26}"/>
                </a:ext>
              </a:extLst>
            </p:cNvPr>
            <p:cNvSpPr txBox="1"/>
            <p:nvPr/>
          </p:nvSpPr>
          <p:spPr>
            <a:xfrm>
              <a:off x="7478092" y="3973742"/>
              <a:ext cx="1066681" cy="429264"/>
            </a:xfrm>
            <a:prstGeom prst="rect">
              <a:avLst/>
            </a:prstGeom>
            <a:noFill/>
          </p:spPr>
          <p:txBody>
            <a:bodyPr wrap="none" lIns="0" tIns="0" rIns="0" bIns="0" rtlCol="0">
              <a:noAutofit/>
            </a:bodyPr>
            <a:lstStyle/>
            <a:p>
              <a:pPr algn="l">
                <a:lnSpc>
                  <a:spcPct val="105000"/>
                </a:lnSpc>
              </a:pPr>
              <a:r>
                <a:rPr lang="en-GB" sz="2400">
                  <a:solidFill>
                    <a:schemeClr val="accent2"/>
                  </a:solidFill>
                  <a:effectLst/>
                  <a:ea typeface="MS Mincho" panose="02020609040205080304" pitchFamily="49" charset="-128"/>
                  <a:cs typeface="Arial" panose="020B0604020202020204" pitchFamily="34" charset="0"/>
                </a:rPr>
                <a:t>lincRNA</a:t>
              </a:r>
              <a:endParaRPr lang="en-US" sz="2400">
                <a:solidFill>
                  <a:schemeClr val="accent2"/>
                </a:solidFill>
              </a:endParaRPr>
            </a:p>
          </p:txBody>
        </p:sp>
        <p:sp>
          <p:nvSpPr>
            <p:cNvPr id="29" name="TextBox 28">
              <a:extLst>
                <a:ext uri="{FF2B5EF4-FFF2-40B4-BE49-F238E27FC236}">
                  <a16:creationId xmlns:a16="http://schemas.microsoft.com/office/drawing/2014/main" id="{60E048A6-A15C-54D1-62B9-A0BF953E0FF9}"/>
                </a:ext>
              </a:extLst>
            </p:cNvPr>
            <p:cNvSpPr txBox="1"/>
            <p:nvPr/>
          </p:nvSpPr>
          <p:spPr>
            <a:xfrm>
              <a:off x="5986216" y="2765788"/>
              <a:ext cx="2240406" cy="614262"/>
            </a:xfrm>
            <a:prstGeom prst="rect">
              <a:avLst/>
            </a:prstGeom>
            <a:noFill/>
          </p:spPr>
          <p:txBody>
            <a:bodyPr wrap="none" lIns="0" tIns="0" rIns="0" bIns="0" rtlCol="0">
              <a:noAutofit/>
            </a:bodyPr>
            <a:lstStyle/>
            <a:p>
              <a:pPr algn="l">
                <a:lnSpc>
                  <a:spcPct val="105000"/>
                </a:lnSpc>
              </a:pPr>
              <a:r>
                <a:rPr lang="en-GB" err="1">
                  <a:solidFill>
                    <a:schemeClr val="accent2"/>
                  </a:solidFill>
                  <a:effectLst/>
                  <a:latin typeface="Calibri" panose="020F0502020204030204" pitchFamily="34" charset="0"/>
                  <a:ea typeface="MS Mincho" panose="02020609040205080304" pitchFamily="49" charset="-128"/>
                  <a:cs typeface="Arial" panose="020B0604020202020204" pitchFamily="34" charset="0"/>
                </a:rPr>
                <a:t>sense_intronic</a:t>
              </a:r>
              <a:r>
                <a:rPr lang="en-GB">
                  <a:solidFill>
                    <a:schemeClr val="accent2"/>
                  </a:solidFill>
                  <a:effectLst/>
                  <a:latin typeface="Calibri" panose="020F0502020204030204" pitchFamily="34" charset="0"/>
                  <a:ea typeface="MS Mincho" panose="02020609040205080304" pitchFamily="49" charset="-128"/>
                  <a:cs typeface="Arial" panose="020B0604020202020204" pitchFamily="34" charset="0"/>
                </a:rPr>
                <a:t>, sense_</a:t>
              </a:r>
            </a:p>
            <a:p>
              <a:pPr algn="l">
                <a:lnSpc>
                  <a:spcPct val="105000"/>
                </a:lnSpc>
              </a:pPr>
              <a:r>
                <a:rPr lang="en-GB">
                  <a:solidFill>
                    <a:schemeClr val="accent2"/>
                  </a:solidFill>
                  <a:effectLst/>
                  <a:latin typeface="Calibri" panose="020F0502020204030204" pitchFamily="34" charset="0"/>
                  <a:ea typeface="MS Mincho" panose="02020609040205080304" pitchFamily="49" charset="-128"/>
                  <a:cs typeface="Arial" panose="020B0604020202020204" pitchFamily="34" charset="0"/>
                </a:rPr>
                <a:t>overlapping</a:t>
              </a:r>
              <a:r>
                <a:rPr lang="en-GB">
                  <a:solidFill>
                    <a:schemeClr val="accent2"/>
                  </a:solidFill>
                  <a:effectLst/>
                </a:rPr>
                <a:t> </a:t>
              </a:r>
              <a:endParaRPr lang="en-US">
                <a:solidFill>
                  <a:schemeClr val="accent2"/>
                </a:solidFill>
              </a:endParaRPr>
            </a:p>
          </p:txBody>
        </p:sp>
        <p:sp>
          <p:nvSpPr>
            <p:cNvPr id="30" name="TextBox 29">
              <a:extLst>
                <a:ext uri="{FF2B5EF4-FFF2-40B4-BE49-F238E27FC236}">
                  <a16:creationId xmlns:a16="http://schemas.microsoft.com/office/drawing/2014/main" id="{6F0E7072-F98A-763D-7F24-385D3F638D48}"/>
                </a:ext>
              </a:extLst>
            </p:cNvPr>
            <p:cNvSpPr txBox="1"/>
            <p:nvPr/>
          </p:nvSpPr>
          <p:spPr>
            <a:xfrm>
              <a:off x="1066435" y="3205616"/>
              <a:ext cx="1086623" cy="396240"/>
            </a:xfrm>
            <a:prstGeom prst="rect">
              <a:avLst/>
            </a:prstGeom>
            <a:noFill/>
          </p:spPr>
          <p:txBody>
            <a:bodyPr wrap="none" lIns="0" tIns="0" rIns="0" bIns="0" rtlCol="0">
              <a:noAutofit/>
            </a:bodyPr>
            <a:lstStyle/>
            <a:p>
              <a:pPr algn="l">
                <a:lnSpc>
                  <a:spcPct val="105000"/>
                </a:lnSpc>
              </a:pPr>
              <a:r>
                <a:rPr lang="en-GB" sz="1800" err="1">
                  <a:solidFill>
                    <a:schemeClr val="accent2"/>
                  </a:solidFill>
                  <a:effectLst/>
                  <a:latin typeface="Calibri" panose="020F0502020204030204" pitchFamily="34" charset="0"/>
                  <a:ea typeface="MS Mincho" panose="02020609040205080304" pitchFamily="49" charset="-128"/>
                  <a:cs typeface="Arial" panose="020B0604020202020204" pitchFamily="34" charset="0"/>
                </a:rPr>
                <a:t>vaultRNA</a:t>
              </a:r>
              <a:endParaRPr lang="en-US" sz="1600">
                <a:solidFill>
                  <a:schemeClr val="accent2"/>
                </a:solidFill>
              </a:endParaRPr>
            </a:p>
          </p:txBody>
        </p:sp>
      </p:grpSp>
      <p:sp>
        <p:nvSpPr>
          <p:cNvPr id="32" name="TextBox 31">
            <a:extLst>
              <a:ext uri="{FF2B5EF4-FFF2-40B4-BE49-F238E27FC236}">
                <a16:creationId xmlns:a16="http://schemas.microsoft.com/office/drawing/2014/main" id="{160372D8-7010-EF01-D01F-D2EB5534FE87}"/>
              </a:ext>
            </a:extLst>
          </p:cNvPr>
          <p:cNvSpPr txBox="1"/>
          <p:nvPr/>
        </p:nvSpPr>
        <p:spPr>
          <a:xfrm>
            <a:off x="580384" y="1814424"/>
            <a:ext cx="4532884" cy="1252230"/>
          </a:xfrm>
          <a:prstGeom prst="rect">
            <a:avLst/>
          </a:prstGeom>
          <a:noFill/>
        </p:spPr>
        <p:txBody>
          <a:bodyPr wrap="none" lIns="0" tIns="0" rIns="0" bIns="0" rtlCol="0">
            <a:noAutofit/>
          </a:bodyPr>
          <a:lstStyle/>
          <a:p>
            <a:pPr algn="l">
              <a:lnSpc>
                <a:spcPct val="105000"/>
              </a:lnSpc>
            </a:pPr>
            <a:r>
              <a:rPr lang="en-GB" sz="9600" err="1">
                <a:solidFill>
                  <a:schemeClr val="accent2"/>
                </a:solidFill>
                <a:effectLst/>
                <a:ea typeface="MS Mincho" panose="02020609040205080304" pitchFamily="49" charset="-128"/>
                <a:cs typeface="Arial" panose="020B0604020202020204" pitchFamily="34" charset="0"/>
              </a:rPr>
              <a:t>Ense</a:t>
            </a:r>
            <a:r>
              <a:rPr lang="en-GB" sz="9600" err="1">
                <a:solidFill>
                  <a:schemeClr val="accent2"/>
                </a:solidFill>
                <a:ea typeface="MS Mincho" panose="02020609040205080304" pitchFamily="49" charset="-128"/>
                <a:cs typeface="Arial" panose="020B0604020202020204" pitchFamily="34" charset="0"/>
              </a:rPr>
              <a:t>mbl</a:t>
            </a:r>
            <a:endParaRPr lang="en-US" sz="9600">
              <a:solidFill>
                <a:schemeClr val="accent2"/>
              </a:solidFill>
            </a:endParaRPr>
          </a:p>
        </p:txBody>
      </p:sp>
    </p:spTree>
    <p:extLst>
      <p:ext uri="{BB962C8B-B14F-4D97-AF65-F5344CB8AC3E}">
        <p14:creationId xmlns:p14="http://schemas.microsoft.com/office/powerpoint/2010/main" val="42207281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92356B-5796-9F00-74C5-AD4AF9B7F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0562C-1A5F-FA5C-4C06-9E1C78FFFE40}"/>
              </a:ext>
            </a:extLst>
          </p:cNvPr>
          <p:cNvSpPr>
            <a:spLocks noGrp="1"/>
          </p:cNvSpPr>
          <p:nvPr>
            <p:ph type="title"/>
          </p:nvPr>
        </p:nvSpPr>
        <p:spPr/>
        <p:txBody>
          <a:bodyPr/>
          <a:lstStyle/>
          <a:p>
            <a:r>
              <a:rPr lang="en-US"/>
              <a:t>Gene Annotation</a:t>
            </a:r>
          </a:p>
        </p:txBody>
      </p:sp>
      <p:sp>
        <p:nvSpPr>
          <p:cNvPr id="3" name="Content Placeholder 2">
            <a:extLst>
              <a:ext uri="{FF2B5EF4-FFF2-40B4-BE49-F238E27FC236}">
                <a16:creationId xmlns:a16="http://schemas.microsoft.com/office/drawing/2014/main" id="{D1D734AC-19BC-16E1-1015-498893FA8733}"/>
              </a:ext>
            </a:extLst>
          </p:cNvPr>
          <p:cNvSpPr>
            <a:spLocks noGrp="1"/>
          </p:cNvSpPr>
          <p:nvPr>
            <p:ph idx="1"/>
          </p:nvPr>
        </p:nvSpPr>
        <p:spPr>
          <a:xfrm>
            <a:off x="237753" y="831737"/>
            <a:ext cx="8667378" cy="371568"/>
          </a:xfrm>
        </p:spPr>
        <p:txBody>
          <a:bodyPr/>
          <a:lstStyle/>
          <a:p>
            <a:r>
              <a:rPr lang="en-GB"/>
              <a:t>Annotation based on transcriptional evidence (mRNA, EST, Protein, RNA-</a:t>
            </a:r>
            <a:r>
              <a:rPr lang="en-GB" err="1"/>
              <a:t>Seq</a:t>
            </a:r>
            <a:r>
              <a:rPr lang="en-GB"/>
              <a:t>).</a:t>
            </a:r>
          </a:p>
        </p:txBody>
      </p:sp>
      <p:sp>
        <p:nvSpPr>
          <p:cNvPr id="5" name="Date Placeholder 4">
            <a:extLst>
              <a:ext uri="{FF2B5EF4-FFF2-40B4-BE49-F238E27FC236}">
                <a16:creationId xmlns:a16="http://schemas.microsoft.com/office/drawing/2014/main" id="{BD6C4581-4212-0EBB-BB07-F6D3536C5EA7}"/>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8E43C3DE-B284-02D5-D9AE-698ECBC36B99}"/>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F452662A-90C1-12B9-7756-AD4D36A48CAD}"/>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13</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E9E50F35-E6E3-5DB8-4081-58D23D96236D}"/>
              </a:ext>
            </a:extLst>
          </p:cNvPr>
          <p:cNvSpPr>
            <a:spLocks noGrp="1"/>
          </p:cNvSpPr>
          <p:nvPr>
            <p:ph type="subTitle" idx="13"/>
          </p:nvPr>
        </p:nvSpPr>
        <p:spPr/>
        <p:txBody>
          <a:bodyPr/>
          <a:lstStyle/>
          <a:p>
            <a:r>
              <a:rPr lang="en-US">
                <a:highlight>
                  <a:srgbClr val="FFFF00"/>
                </a:highlight>
              </a:rPr>
              <a:t>…</a:t>
            </a:r>
          </a:p>
        </p:txBody>
      </p:sp>
      <p:pic>
        <p:nvPicPr>
          <p:cNvPr id="10" name="Picture 9" descr="A close-up of a graph&#10;&#10;Description automatically generated">
            <a:extLst>
              <a:ext uri="{FF2B5EF4-FFF2-40B4-BE49-F238E27FC236}">
                <a16:creationId xmlns:a16="http://schemas.microsoft.com/office/drawing/2014/main" id="{C127440F-694C-B68E-55A8-25C7B78C99EF}"/>
              </a:ext>
            </a:extLst>
          </p:cNvPr>
          <p:cNvPicPr>
            <a:picLocks noChangeAspect="1"/>
          </p:cNvPicPr>
          <p:nvPr/>
        </p:nvPicPr>
        <p:blipFill>
          <a:blip r:embed="rId3"/>
          <a:stretch>
            <a:fillRect/>
          </a:stretch>
        </p:blipFill>
        <p:spPr>
          <a:xfrm>
            <a:off x="237753" y="1566125"/>
            <a:ext cx="8550368" cy="2982201"/>
          </a:xfrm>
          <a:prstGeom prst="rect">
            <a:avLst/>
          </a:prstGeom>
        </p:spPr>
      </p:pic>
      <p:graphicFrame>
        <p:nvGraphicFramePr>
          <p:cNvPr id="13" name="Table 12">
            <a:extLst>
              <a:ext uri="{FF2B5EF4-FFF2-40B4-BE49-F238E27FC236}">
                <a16:creationId xmlns:a16="http://schemas.microsoft.com/office/drawing/2014/main" id="{1522A526-1F01-D035-B33F-63A43F45C2B1}"/>
              </a:ext>
            </a:extLst>
          </p:cNvPr>
          <p:cNvGraphicFramePr>
            <a:graphicFrameLocks noGrp="1"/>
          </p:cNvGraphicFramePr>
          <p:nvPr>
            <p:extLst>
              <p:ext uri="{D42A27DB-BD31-4B8C-83A1-F6EECF244321}">
                <p14:modId xmlns:p14="http://schemas.microsoft.com/office/powerpoint/2010/main" val="3087048988"/>
              </p:ext>
            </p:extLst>
          </p:nvPr>
        </p:nvGraphicFramePr>
        <p:xfrm>
          <a:off x="1580507" y="4938846"/>
          <a:ext cx="5864860" cy="1171448"/>
        </p:xfrm>
        <a:graphic>
          <a:graphicData uri="http://schemas.openxmlformats.org/drawingml/2006/table">
            <a:tbl>
              <a:tblPr firstRow="1" firstCol="1" bandRow="1">
                <a:tableStyleId>{5C22544A-7EE6-4342-B048-85BDC9FD1C3A}</a:tableStyleId>
              </a:tblPr>
              <a:tblGrid>
                <a:gridCol w="3039110">
                  <a:extLst>
                    <a:ext uri="{9D8B030D-6E8A-4147-A177-3AD203B41FA5}">
                      <a16:colId xmlns:a16="http://schemas.microsoft.com/office/drawing/2014/main" val="4070069413"/>
                    </a:ext>
                  </a:extLst>
                </a:gridCol>
                <a:gridCol w="2825750">
                  <a:extLst>
                    <a:ext uri="{9D8B030D-6E8A-4147-A177-3AD203B41FA5}">
                      <a16:colId xmlns:a16="http://schemas.microsoft.com/office/drawing/2014/main" val="1731053330"/>
                    </a:ext>
                  </a:extLst>
                </a:gridCol>
              </a:tblGrid>
              <a:tr h="0">
                <a:tc>
                  <a:txBody>
                    <a:bodyPr/>
                    <a:lstStyle/>
                    <a:p>
                      <a:pPr algn="just">
                        <a:lnSpc>
                          <a:spcPct val="115000"/>
                        </a:lnSpc>
                      </a:pPr>
                      <a:r>
                        <a:rPr lang="en-GB" sz="1200">
                          <a:effectLst/>
                        </a:rPr>
                        <a:t>Automatic Annotation</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Manual Annotation</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726423016"/>
                  </a:ext>
                </a:extLst>
              </a:tr>
              <a:tr h="0">
                <a:tc>
                  <a:txBody>
                    <a:bodyPr/>
                    <a:lstStyle/>
                    <a:p>
                      <a:pPr algn="just">
                        <a:lnSpc>
                          <a:spcPct val="115000"/>
                        </a:lnSpc>
                      </a:pPr>
                      <a:r>
                        <a:rPr lang="en-GB" sz="1200">
                          <a:effectLst/>
                        </a:rPr>
                        <a:t>Fast</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Slow</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766894083"/>
                  </a:ext>
                </a:extLst>
              </a:tr>
              <a:tr h="0">
                <a:tc>
                  <a:txBody>
                    <a:bodyPr/>
                    <a:lstStyle/>
                    <a:p>
                      <a:pPr algn="just">
                        <a:lnSpc>
                          <a:spcPct val="115000"/>
                        </a:lnSpc>
                      </a:pPr>
                      <a:r>
                        <a:rPr lang="en-GB" sz="1200">
                          <a:effectLst/>
                        </a:rPr>
                        <a:t>Suitable for unfinished or shotgun sequences</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Ideal for finished sequence</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44061041"/>
                  </a:ext>
                </a:extLst>
              </a:tr>
              <a:tr h="0">
                <a:tc>
                  <a:txBody>
                    <a:bodyPr/>
                    <a:lstStyle/>
                    <a:p>
                      <a:pPr algn="just">
                        <a:lnSpc>
                          <a:spcPct val="115000"/>
                        </a:lnSpc>
                      </a:pPr>
                      <a:r>
                        <a:rPr lang="en-GB" sz="1200">
                          <a:effectLst/>
                        </a:rPr>
                        <a:t>Consistent – rule based</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Flexible – allows for biological exceptions</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797416259"/>
                  </a:ext>
                </a:extLst>
              </a:tr>
              <a:tr h="0">
                <a:tc>
                  <a:txBody>
                    <a:bodyPr/>
                    <a:lstStyle/>
                    <a:p>
                      <a:pPr algn="just">
                        <a:lnSpc>
                          <a:spcPct val="115000"/>
                        </a:lnSpc>
                      </a:pPr>
                      <a:r>
                        <a:rPr lang="en-GB" sz="1200">
                          <a:effectLst/>
                        </a:rPr>
                        <a:t>Under or over prediction</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200">
                          <a:effectLst/>
                        </a:rPr>
                        <a:t>Expert analysis, including publications</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405064238"/>
                  </a:ext>
                </a:extLst>
              </a:tr>
              <a:tr h="0">
                <a:tc>
                  <a:txBody>
                    <a:bodyPr/>
                    <a:lstStyle/>
                    <a:p>
                      <a:pPr algn="just">
                        <a:lnSpc>
                          <a:spcPct val="115000"/>
                        </a:lnSpc>
                      </a:pPr>
                      <a:r>
                        <a:rPr lang="en-GB" sz="1100">
                          <a:effectLst/>
                        </a:rPr>
                        <a:t> </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pPr>
                      <a:r>
                        <a:rPr lang="en-GB" sz="1100">
                          <a:effectLst/>
                        </a:rPr>
                        <a:t> </a:t>
                      </a:r>
                      <a:endParaRPr lang="en-GB" sz="12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51920641"/>
                  </a:ext>
                </a:extLst>
              </a:tr>
            </a:tbl>
          </a:graphicData>
        </a:graphic>
      </p:graphicFrame>
    </p:spTree>
    <p:extLst>
      <p:ext uri="{BB962C8B-B14F-4D97-AF65-F5344CB8AC3E}">
        <p14:creationId xmlns:p14="http://schemas.microsoft.com/office/powerpoint/2010/main" val="41706952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98169-897C-E53F-893A-FA7D61F3A9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A254A-98DF-3C03-529C-9C92760E34AE}"/>
              </a:ext>
            </a:extLst>
          </p:cNvPr>
          <p:cNvSpPr>
            <a:spLocks noGrp="1"/>
          </p:cNvSpPr>
          <p:nvPr>
            <p:ph type="ctrTitle"/>
          </p:nvPr>
        </p:nvSpPr>
        <p:spPr/>
        <p:txBody>
          <a:bodyPr/>
          <a:lstStyle/>
          <a:p>
            <a:r>
              <a:rPr lang="en-US"/>
              <a:t>Genome Browsers</a:t>
            </a:r>
          </a:p>
        </p:txBody>
      </p:sp>
      <p:sp>
        <p:nvSpPr>
          <p:cNvPr id="4" name="Date Placeholder 3">
            <a:extLst>
              <a:ext uri="{FF2B5EF4-FFF2-40B4-BE49-F238E27FC236}">
                <a16:creationId xmlns:a16="http://schemas.microsoft.com/office/drawing/2014/main" id="{51CEF520-FB36-725B-7D5B-7CAABF11378A}"/>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5CCE0A2-95A6-AE4D-B9A2-9E1503AD6AE8}"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5" name="Footer Placeholder 4">
            <a:extLst>
              <a:ext uri="{FF2B5EF4-FFF2-40B4-BE49-F238E27FC236}">
                <a16:creationId xmlns:a16="http://schemas.microsoft.com/office/drawing/2014/main" id="{B44CDA53-6154-ABA0-2B36-31EEC024DB3B}"/>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Slide Number Placeholder 5">
            <a:extLst>
              <a:ext uri="{FF2B5EF4-FFF2-40B4-BE49-F238E27FC236}">
                <a16:creationId xmlns:a16="http://schemas.microsoft.com/office/drawing/2014/main" id="{0773C089-0307-F0DD-33E6-747EF0F560FD}"/>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14</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Tree>
    <p:extLst>
      <p:ext uri="{BB962C8B-B14F-4D97-AF65-F5344CB8AC3E}">
        <p14:creationId xmlns:p14="http://schemas.microsoft.com/office/powerpoint/2010/main" val="16734675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0F6C6-4587-4754-2062-723368889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4DDBA-52D8-6098-5915-A349C33A1460}"/>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8F2565F4-15A2-534F-1422-61F796E983E0}"/>
              </a:ext>
            </a:extLst>
          </p:cNvPr>
          <p:cNvSpPr>
            <a:spLocks noGrp="1"/>
          </p:cNvSpPr>
          <p:nvPr>
            <p:ph sz="half" idx="1"/>
          </p:nvPr>
        </p:nvSpPr>
        <p:spPr>
          <a:xfrm>
            <a:off x="237753" y="849090"/>
            <a:ext cx="3115047" cy="349522"/>
          </a:xfrm>
        </p:spPr>
        <p:txBody>
          <a:bodyPr/>
          <a:lstStyle/>
          <a:p>
            <a:pPr marL="49213" lvl="4" indent="0">
              <a:buNone/>
            </a:pPr>
            <a:r>
              <a:rPr lang="en-GB"/>
              <a:t>Go to </a:t>
            </a:r>
            <a:r>
              <a:rPr lang="en-GB">
                <a:hlinkClick r:id="rId3"/>
              </a:rPr>
              <a:t>http://www.ensembl.org</a:t>
            </a:r>
            <a:endParaRPr lang="en-GB"/>
          </a:p>
        </p:txBody>
      </p:sp>
      <p:sp>
        <p:nvSpPr>
          <p:cNvPr id="6" name="Date Placeholder 5">
            <a:extLst>
              <a:ext uri="{FF2B5EF4-FFF2-40B4-BE49-F238E27FC236}">
                <a16:creationId xmlns:a16="http://schemas.microsoft.com/office/drawing/2014/main" id="{29D77B9F-AFFD-8059-D976-ABFE71AA1BB1}"/>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8296C365-D5AE-89EB-5146-93ED27B6BB4B}"/>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56393977-0EE2-D9DF-6211-E7982A429463}"/>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15</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DF4D9BAB-AD3A-5EE8-EDDB-F8A262553809}"/>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pic>
        <p:nvPicPr>
          <p:cNvPr id="10" name="Picture 9" descr="A screenshot of a computer&#10;&#10;Description automatically generated">
            <a:extLst>
              <a:ext uri="{FF2B5EF4-FFF2-40B4-BE49-F238E27FC236}">
                <a16:creationId xmlns:a16="http://schemas.microsoft.com/office/drawing/2014/main" id="{81A29C73-5648-79B2-C727-2EB52C046412}"/>
              </a:ext>
            </a:extLst>
          </p:cNvPr>
          <p:cNvPicPr>
            <a:picLocks noChangeAspect="1"/>
          </p:cNvPicPr>
          <p:nvPr/>
        </p:nvPicPr>
        <p:blipFill>
          <a:blip r:embed="rId4"/>
          <a:stretch>
            <a:fillRect/>
          </a:stretch>
        </p:blipFill>
        <p:spPr>
          <a:xfrm>
            <a:off x="237753" y="1130694"/>
            <a:ext cx="7772400" cy="4319292"/>
          </a:xfrm>
          <a:prstGeom prst="rect">
            <a:avLst/>
          </a:prstGeom>
        </p:spPr>
      </p:pic>
      <p:sp>
        <p:nvSpPr>
          <p:cNvPr id="13" name="Up Arrow 12">
            <a:extLst>
              <a:ext uri="{FF2B5EF4-FFF2-40B4-BE49-F238E27FC236}">
                <a16:creationId xmlns:a16="http://schemas.microsoft.com/office/drawing/2014/main" id="{DD1EE785-7156-2555-293F-276D296380C8}"/>
              </a:ext>
            </a:extLst>
          </p:cNvPr>
          <p:cNvSpPr/>
          <p:nvPr/>
        </p:nvSpPr>
        <p:spPr>
          <a:xfrm rot="4677931">
            <a:off x="1504902" y="2568143"/>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5" name="TextBox 14">
            <a:extLst>
              <a:ext uri="{FF2B5EF4-FFF2-40B4-BE49-F238E27FC236}">
                <a16:creationId xmlns:a16="http://schemas.microsoft.com/office/drawing/2014/main" id="{91F248DB-336F-D67E-F6ED-6CE838DEAEEF}"/>
              </a:ext>
            </a:extLst>
          </p:cNvPr>
          <p:cNvSpPr txBox="1"/>
          <p:nvPr/>
        </p:nvSpPr>
        <p:spPr>
          <a:xfrm>
            <a:off x="3118795" y="811077"/>
            <a:ext cx="3236618" cy="338554"/>
          </a:xfrm>
          <a:prstGeom prst="rect">
            <a:avLst/>
          </a:prstGeom>
          <a:noFill/>
        </p:spPr>
        <p:txBody>
          <a:bodyPr wrap="square">
            <a:spAutoFit/>
          </a:bodyPr>
          <a:lstStyle/>
          <a:p>
            <a:pPr marL="49213" lvl="4" indent="0">
              <a:buNone/>
            </a:pPr>
            <a:r>
              <a:rPr lang="en-GB" sz="1600"/>
              <a:t>and search for the </a:t>
            </a:r>
            <a:r>
              <a:rPr lang="en-GB" sz="1600" err="1"/>
              <a:t>Apoe</a:t>
            </a:r>
            <a:r>
              <a:rPr lang="en-GB" sz="1600"/>
              <a:t> gene.</a:t>
            </a:r>
          </a:p>
        </p:txBody>
      </p:sp>
    </p:spTree>
    <p:extLst>
      <p:ext uri="{BB962C8B-B14F-4D97-AF65-F5344CB8AC3E}">
        <p14:creationId xmlns:p14="http://schemas.microsoft.com/office/powerpoint/2010/main" val="1046060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76AB0-2C47-BA7C-406C-BD9A6B32E8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DBE18D-2019-C554-F8B9-81017AB0447D}"/>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08B0B4C5-FCF9-58FF-2F7E-903628A50B28}"/>
              </a:ext>
            </a:extLst>
          </p:cNvPr>
          <p:cNvSpPr>
            <a:spLocks noGrp="1"/>
          </p:cNvSpPr>
          <p:nvPr>
            <p:ph sz="half" idx="1"/>
          </p:nvPr>
        </p:nvSpPr>
        <p:spPr>
          <a:xfrm>
            <a:off x="237753" y="849090"/>
            <a:ext cx="8242368" cy="281604"/>
          </a:xfrm>
        </p:spPr>
        <p:txBody>
          <a:bodyPr/>
          <a:lstStyle/>
          <a:p>
            <a:pPr marL="49213" lvl="4" indent="0">
              <a:buNone/>
            </a:pPr>
            <a:r>
              <a:rPr lang="en-GB"/>
              <a:t>The results table lists ”</a:t>
            </a:r>
            <a:r>
              <a:rPr lang="en-GB" err="1"/>
              <a:t>Apoe</a:t>
            </a:r>
            <a:r>
              <a:rPr lang="en-GB"/>
              <a:t>” found in all species, including entries for gene and transcripts. </a:t>
            </a:r>
          </a:p>
        </p:txBody>
      </p:sp>
      <p:sp>
        <p:nvSpPr>
          <p:cNvPr id="6" name="Date Placeholder 5">
            <a:extLst>
              <a:ext uri="{FF2B5EF4-FFF2-40B4-BE49-F238E27FC236}">
                <a16:creationId xmlns:a16="http://schemas.microsoft.com/office/drawing/2014/main" id="{0B296751-A2E3-E000-07DF-3D1D01548409}"/>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6369368B-2093-4D22-5929-E5BF292DF1DC}"/>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4D06AEC7-6EF4-7B22-B6BE-6869C591CB8F}"/>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16</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B8B3DBC6-64A7-ECEE-453E-304E37D80008}"/>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pic>
        <p:nvPicPr>
          <p:cNvPr id="9" name="Picture 8" descr="A screenshot of a computer&#10;&#10;Description automatically generated">
            <a:extLst>
              <a:ext uri="{FF2B5EF4-FFF2-40B4-BE49-F238E27FC236}">
                <a16:creationId xmlns:a16="http://schemas.microsoft.com/office/drawing/2014/main" id="{B9F03CBD-A024-0FD7-3A84-8BF7EF00E109}"/>
              </a:ext>
            </a:extLst>
          </p:cNvPr>
          <p:cNvPicPr>
            <a:picLocks noChangeAspect="1"/>
          </p:cNvPicPr>
          <p:nvPr/>
        </p:nvPicPr>
        <p:blipFill>
          <a:blip r:embed="rId3"/>
          <a:stretch>
            <a:fillRect/>
          </a:stretch>
        </p:blipFill>
        <p:spPr>
          <a:xfrm>
            <a:off x="237753" y="1282364"/>
            <a:ext cx="7772400" cy="4726546"/>
          </a:xfrm>
          <a:prstGeom prst="rect">
            <a:avLst/>
          </a:prstGeom>
        </p:spPr>
      </p:pic>
      <p:sp>
        <p:nvSpPr>
          <p:cNvPr id="13" name="Up Arrow 12">
            <a:extLst>
              <a:ext uri="{FF2B5EF4-FFF2-40B4-BE49-F238E27FC236}">
                <a16:creationId xmlns:a16="http://schemas.microsoft.com/office/drawing/2014/main" id="{696C9C94-A21A-E7B8-C0FD-4EB6F1B86B8B}"/>
              </a:ext>
            </a:extLst>
          </p:cNvPr>
          <p:cNvSpPr/>
          <p:nvPr/>
        </p:nvSpPr>
        <p:spPr>
          <a:xfrm rot="13766035">
            <a:off x="2009463" y="4166079"/>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231504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4D687-675E-E97B-2FCF-16AE1162A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952A8E-14D6-66C1-2872-E4429C33BE09}"/>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F252A277-8AFC-CD67-21D1-A7E01EFB5714}"/>
              </a:ext>
            </a:extLst>
          </p:cNvPr>
          <p:cNvSpPr>
            <a:spLocks noGrp="1"/>
          </p:cNvSpPr>
          <p:nvPr>
            <p:ph sz="half" idx="1"/>
          </p:nvPr>
        </p:nvSpPr>
        <p:spPr>
          <a:xfrm>
            <a:off x="237753" y="849090"/>
            <a:ext cx="8242368" cy="281604"/>
          </a:xfrm>
        </p:spPr>
        <p:txBody>
          <a:bodyPr/>
          <a:lstStyle/>
          <a:p>
            <a:pPr marL="49213" lvl="4" indent="0">
              <a:buNone/>
            </a:pPr>
            <a:r>
              <a:rPr lang="en-GB"/>
              <a:t>Click on the </a:t>
            </a:r>
            <a:r>
              <a:rPr lang="en-GB" err="1"/>
              <a:t>Apoe</a:t>
            </a:r>
            <a:r>
              <a:rPr lang="en-GB"/>
              <a:t> gene entry to open the ‘Gene Tab’</a:t>
            </a:r>
          </a:p>
        </p:txBody>
      </p:sp>
      <p:sp>
        <p:nvSpPr>
          <p:cNvPr id="6" name="Date Placeholder 5">
            <a:extLst>
              <a:ext uri="{FF2B5EF4-FFF2-40B4-BE49-F238E27FC236}">
                <a16:creationId xmlns:a16="http://schemas.microsoft.com/office/drawing/2014/main" id="{35953639-F229-D6DC-B711-61106EEDC400}"/>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A82EFB34-0609-B8E5-FD8A-394A6788F350}"/>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03645DA8-C30F-7B80-B22A-3C81F6CB21E6}"/>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17</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F30B4117-E333-E00E-8A34-BFCE497976F0}"/>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pic>
        <p:nvPicPr>
          <p:cNvPr id="12" name="Picture 11" descr="A screenshot of a computer&#10;&#10;Description automatically generated">
            <a:extLst>
              <a:ext uri="{FF2B5EF4-FFF2-40B4-BE49-F238E27FC236}">
                <a16:creationId xmlns:a16="http://schemas.microsoft.com/office/drawing/2014/main" id="{045A817F-2BEA-8D84-19F0-8DB4BA638C18}"/>
              </a:ext>
            </a:extLst>
          </p:cNvPr>
          <p:cNvPicPr>
            <a:picLocks noChangeAspect="1"/>
          </p:cNvPicPr>
          <p:nvPr/>
        </p:nvPicPr>
        <p:blipFill>
          <a:blip r:embed="rId3"/>
          <a:stretch>
            <a:fillRect/>
          </a:stretch>
        </p:blipFill>
        <p:spPr>
          <a:xfrm>
            <a:off x="237753" y="1322826"/>
            <a:ext cx="7772400" cy="3662487"/>
          </a:xfrm>
          <a:prstGeom prst="rect">
            <a:avLst/>
          </a:prstGeom>
        </p:spPr>
      </p:pic>
      <p:sp>
        <p:nvSpPr>
          <p:cNvPr id="14" name="Up Arrow 13">
            <a:extLst>
              <a:ext uri="{FF2B5EF4-FFF2-40B4-BE49-F238E27FC236}">
                <a16:creationId xmlns:a16="http://schemas.microsoft.com/office/drawing/2014/main" id="{429E66F5-30F1-E1C5-A7C5-BB984E1FA824}"/>
              </a:ext>
            </a:extLst>
          </p:cNvPr>
          <p:cNvSpPr/>
          <p:nvPr/>
        </p:nvSpPr>
        <p:spPr>
          <a:xfrm rot="15283878">
            <a:off x="6530599" y="3658192"/>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5" name="Up Arrow 14">
            <a:extLst>
              <a:ext uri="{FF2B5EF4-FFF2-40B4-BE49-F238E27FC236}">
                <a16:creationId xmlns:a16="http://schemas.microsoft.com/office/drawing/2014/main" id="{20ED74C1-CE6A-4065-1224-1B7CACBA3A82}"/>
              </a:ext>
            </a:extLst>
          </p:cNvPr>
          <p:cNvSpPr/>
          <p:nvPr/>
        </p:nvSpPr>
        <p:spPr>
          <a:xfrm rot="17438883">
            <a:off x="5980937" y="4070601"/>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7" name="TextBox 16">
            <a:extLst>
              <a:ext uri="{FF2B5EF4-FFF2-40B4-BE49-F238E27FC236}">
                <a16:creationId xmlns:a16="http://schemas.microsoft.com/office/drawing/2014/main" id="{76B2500D-3E4C-479D-CE58-0483A96B3BD1}"/>
              </a:ext>
            </a:extLst>
          </p:cNvPr>
          <p:cNvSpPr txBox="1"/>
          <p:nvPr/>
        </p:nvSpPr>
        <p:spPr>
          <a:xfrm>
            <a:off x="237753" y="5446416"/>
            <a:ext cx="4572000" cy="369332"/>
          </a:xfrm>
          <a:prstGeom prst="rect">
            <a:avLst/>
          </a:prstGeom>
          <a:noFill/>
        </p:spPr>
        <p:txBody>
          <a:bodyPr wrap="square">
            <a:spAutoFit/>
          </a:bodyPr>
          <a:lstStyle/>
          <a:p>
            <a:r>
              <a:rPr lang="en-GB"/>
              <a:t>Click on “Show transcript table” </a:t>
            </a:r>
            <a:endParaRPr lang="en-US"/>
          </a:p>
        </p:txBody>
      </p:sp>
      <p:sp>
        <p:nvSpPr>
          <p:cNvPr id="18" name="Up Arrow 17">
            <a:extLst>
              <a:ext uri="{FF2B5EF4-FFF2-40B4-BE49-F238E27FC236}">
                <a16:creationId xmlns:a16="http://schemas.microsoft.com/office/drawing/2014/main" id="{5740792E-10E3-C77E-6F22-9DEFCA6B20C0}"/>
              </a:ext>
            </a:extLst>
          </p:cNvPr>
          <p:cNvSpPr/>
          <p:nvPr/>
        </p:nvSpPr>
        <p:spPr>
          <a:xfrm rot="17438883">
            <a:off x="3721389" y="3054924"/>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1022589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2CDC4-0CE6-4E1F-9CB8-F0CDD6FE9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5B8AF-BB4C-C60B-EE9A-B0213A13EF82}"/>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B13B62BE-7C8F-C388-6365-2852E989A5B4}"/>
              </a:ext>
            </a:extLst>
          </p:cNvPr>
          <p:cNvSpPr>
            <a:spLocks noGrp="1"/>
          </p:cNvSpPr>
          <p:nvPr>
            <p:ph sz="half" idx="1"/>
          </p:nvPr>
        </p:nvSpPr>
        <p:spPr>
          <a:xfrm>
            <a:off x="237753" y="849090"/>
            <a:ext cx="8242368" cy="281604"/>
          </a:xfrm>
        </p:spPr>
        <p:txBody>
          <a:bodyPr/>
          <a:lstStyle/>
          <a:p>
            <a:pPr marL="49213" lvl="4" indent="0">
              <a:buNone/>
            </a:pPr>
            <a:r>
              <a:rPr lang="en-GB"/>
              <a:t>This allows you to view details such as identifiers, biotypes and transcript “Flags”.  </a:t>
            </a:r>
          </a:p>
        </p:txBody>
      </p:sp>
      <p:sp>
        <p:nvSpPr>
          <p:cNvPr id="6" name="Date Placeholder 5">
            <a:extLst>
              <a:ext uri="{FF2B5EF4-FFF2-40B4-BE49-F238E27FC236}">
                <a16:creationId xmlns:a16="http://schemas.microsoft.com/office/drawing/2014/main" id="{E8DA6B44-16FF-1FC6-3BBF-62C52B33881F}"/>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05E27839-A526-A338-33A3-776AB4DC8E0F}"/>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42864CD7-D6A1-F35A-F968-ECC7DE1F12A7}"/>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18</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BE08101C-6865-A6A6-0D55-EDEEB7BBA367}"/>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pic>
        <p:nvPicPr>
          <p:cNvPr id="9" name="Picture 8" descr="A screenshot of a computer&#10;&#10;Description automatically generated">
            <a:extLst>
              <a:ext uri="{FF2B5EF4-FFF2-40B4-BE49-F238E27FC236}">
                <a16:creationId xmlns:a16="http://schemas.microsoft.com/office/drawing/2014/main" id="{5F968D03-73FE-DFA3-6525-26B3B1D435D9}"/>
              </a:ext>
            </a:extLst>
          </p:cNvPr>
          <p:cNvPicPr>
            <a:picLocks noChangeAspect="1"/>
          </p:cNvPicPr>
          <p:nvPr/>
        </p:nvPicPr>
        <p:blipFill>
          <a:blip r:embed="rId3"/>
          <a:stretch>
            <a:fillRect/>
          </a:stretch>
        </p:blipFill>
        <p:spPr>
          <a:xfrm>
            <a:off x="237752" y="1628481"/>
            <a:ext cx="8178803" cy="2091474"/>
          </a:xfrm>
          <a:prstGeom prst="rect">
            <a:avLst/>
          </a:prstGeom>
        </p:spPr>
      </p:pic>
      <p:sp>
        <p:nvSpPr>
          <p:cNvPr id="15" name="Up Arrow 14">
            <a:extLst>
              <a:ext uri="{FF2B5EF4-FFF2-40B4-BE49-F238E27FC236}">
                <a16:creationId xmlns:a16="http://schemas.microsoft.com/office/drawing/2014/main" id="{9E406056-3F46-B221-AF2F-E51C4CE6006D}"/>
              </a:ext>
            </a:extLst>
          </p:cNvPr>
          <p:cNvSpPr/>
          <p:nvPr/>
        </p:nvSpPr>
        <p:spPr>
          <a:xfrm rot="12872956">
            <a:off x="1348229" y="1412307"/>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4" name="Up Arrow 13">
            <a:extLst>
              <a:ext uri="{FF2B5EF4-FFF2-40B4-BE49-F238E27FC236}">
                <a16:creationId xmlns:a16="http://schemas.microsoft.com/office/drawing/2014/main" id="{70F17C1B-1715-0073-4FE9-DFB5D1FC55FA}"/>
              </a:ext>
            </a:extLst>
          </p:cNvPr>
          <p:cNvSpPr/>
          <p:nvPr/>
        </p:nvSpPr>
        <p:spPr>
          <a:xfrm rot="11130618">
            <a:off x="2831911" y="1276585"/>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0" name="Up Arrow 9">
            <a:extLst>
              <a:ext uri="{FF2B5EF4-FFF2-40B4-BE49-F238E27FC236}">
                <a16:creationId xmlns:a16="http://schemas.microsoft.com/office/drawing/2014/main" id="{F143AAEE-3E65-452A-9A15-D32CCC10F2D7}"/>
              </a:ext>
            </a:extLst>
          </p:cNvPr>
          <p:cNvSpPr/>
          <p:nvPr/>
        </p:nvSpPr>
        <p:spPr>
          <a:xfrm rot="9852092">
            <a:off x="6834334" y="1276585"/>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13" name="Picture 12" descr="A grey and white text&#10;&#10;Description automatically generated with medium confidence">
            <a:extLst>
              <a:ext uri="{FF2B5EF4-FFF2-40B4-BE49-F238E27FC236}">
                <a16:creationId xmlns:a16="http://schemas.microsoft.com/office/drawing/2014/main" id="{68C29157-AD11-3B44-EE0E-91088631EC1B}"/>
              </a:ext>
            </a:extLst>
          </p:cNvPr>
          <p:cNvPicPr>
            <a:picLocks noChangeAspect="1"/>
          </p:cNvPicPr>
          <p:nvPr/>
        </p:nvPicPr>
        <p:blipFill>
          <a:blip r:embed="rId4"/>
          <a:stretch>
            <a:fillRect/>
          </a:stretch>
        </p:blipFill>
        <p:spPr>
          <a:xfrm>
            <a:off x="4327153" y="2309124"/>
            <a:ext cx="3744038" cy="1029328"/>
          </a:xfrm>
          <a:prstGeom prst="rect">
            <a:avLst/>
          </a:prstGeom>
        </p:spPr>
      </p:pic>
      <p:sp>
        <p:nvSpPr>
          <p:cNvPr id="16" name="TextBox 15">
            <a:extLst>
              <a:ext uri="{FF2B5EF4-FFF2-40B4-BE49-F238E27FC236}">
                <a16:creationId xmlns:a16="http://schemas.microsoft.com/office/drawing/2014/main" id="{9978C6BA-8F73-2D67-F294-CBAC7AF1BDBE}"/>
              </a:ext>
            </a:extLst>
          </p:cNvPr>
          <p:cNvSpPr txBox="1"/>
          <p:nvPr/>
        </p:nvSpPr>
        <p:spPr>
          <a:xfrm>
            <a:off x="237752" y="4555511"/>
            <a:ext cx="4753588" cy="307519"/>
          </a:xfrm>
          <a:prstGeom prst="rect">
            <a:avLst/>
          </a:prstGeom>
          <a:noFill/>
        </p:spPr>
        <p:txBody>
          <a:bodyPr wrap="none" lIns="0" tIns="0" rIns="0" bIns="0" rtlCol="0">
            <a:noAutofit/>
          </a:bodyPr>
          <a:lstStyle/>
          <a:p>
            <a:pPr algn="l">
              <a:lnSpc>
                <a:spcPct val="105000"/>
              </a:lnSpc>
            </a:pPr>
            <a:r>
              <a:rPr lang="en-US" sz="1600">
                <a:solidFill>
                  <a:schemeClr val="tx1"/>
                </a:solidFill>
              </a:rPr>
              <a:t>Position the cursor over a flag to view more information.</a:t>
            </a:r>
          </a:p>
        </p:txBody>
      </p:sp>
      <p:sp>
        <p:nvSpPr>
          <p:cNvPr id="17" name="Up Arrow 16">
            <a:extLst>
              <a:ext uri="{FF2B5EF4-FFF2-40B4-BE49-F238E27FC236}">
                <a16:creationId xmlns:a16="http://schemas.microsoft.com/office/drawing/2014/main" id="{7012BE72-EEBC-936E-E5BD-3B3CDF000E24}"/>
              </a:ext>
            </a:extLst>
          </p:cNvPr>
          <p:cNvSpPr/>
          <p:nvPr/>
        </p:nvSpPr>
        <p:spPr>
          <a:xfrm rot="20911738">
            <a:off x="5814771" y="2089218"/>
            <a:ext cx="251432" cy="187898"/>
          </a:xfrm>
          <a:prstGeom prst="upArrow">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8" name="Content Placeholder 2">
            <a:extLst>
              <a:ext uri="{FF2B5EF4-FFF2-40B4-BE49-F238E27FC236}">
                <a16:creationId xmlns:a16="http://schemas.microsoft.com/office/drawing/2014/main" id="{CE807358-B682-0377-BD10-A413FCD67EEC}"/>
              </a:ext>
            </a:extLst>
          </p:cNvPr>
          <p:cNvSpPr txBox="1">
            <a:spLocks/>
          </p:cNvSpPr>
          <p:nvPr/>
        </p:nvSpPr>
        <p:spPr>
          <a:xfrm>
            <a:off x="237752" y="5390840"/>
            <a:ext cx="8242368" cy="618070"/>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16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16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49213" lvl="4" indent="0">
              <a:buFont typeface="Arial" panose="020B0604020202020204" pitchFamily="34" charset="0"/>
              <a:buNone/>
            </a:pPr>
            <a:r>
              <a:rPr lang="en-GB"/>
              <a:t>Close the transcript table and view the graphical display of all transcripts within the genomic context.</a:t>
            </a:r>
          </a:p>
        </p:txBody>
      </p:sp>
    </p:spTree>
    <p:extLst>
      <p:ext uri="{BB962C8B-B14F-4D97-AF65-F5344CB8AC3E}">
        <p14:creationId xmlns:p14="http://schemas.microsoft.com/office/powerpoint/2010/main" val="747741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0" grpId="0" animBg="1"/>
      <p:bldP spid="16" grpId="0"/>
      <p:bldP spid="17" grpId="0" animBg="1"/>
      <p:bldP spid="17" grpId="1"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7ACE6-C7F8-4D62-D764-5314C8CF7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2BA13-C2F7-BCCE-FB8F-46C70D539C54}"/>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F24D5B3D-CD74-C399-EEA5-7DE48A695900}"/>
              </a:ext>
            </a:extLst>
          </p:cNvPr>
          <p:cNvSpPr>
            <a:spLocks noGrp="1"/>
          </p:cNvSpPr>
          <p:nvPr>
            <p:ph sz="half" idx="1"/>
          </p:nvPr>
        </p:nvSpPr>
        <p:spPr>
          <a:xfrm>
            <a:off x="237753" y="849090"/>
            <a:ext cx="8242368" cy="281604"/>
          </a:xfrm>
        </p:spPr>
        <p:txBody>
          <a:bodyPr/>
          <a:lstStyle/>
          <a:p>
            <a:pPr marL="49213" lvl="4" indent="0">
              <a:buNone/>
            </a:pPr>
            <a:r>
              <a:rPr lang="en-GB">
                <a:ea typeface="MS Mincho" panose="02020609040205080304" pitchFamily="49" charset="-128"/>
                <a:cs typeface="Arial" panose="020B0604020202020204" pitchFamily="34" charset="0"/>
              </a:rPr>
              <a:t>T</a:t>
            </a:r>
            <a:r>
              <a:rPr lang="en-GB">
                <a:effectLst/>
                <a:ea typeface="MS Mincho" panose="02020609040205080304" pitchFamily="49" charset="-128"/>
                <a:cs typeface="Arial" panose="020B0604020202020204" pitchFamily="34" charset="0"/>
              </a:rPr>
              <a:t>ranscripts are displayed in different colours to indicate their origin.</a:t>
            </a:r>
            <a:r>
              <a:rPr lang="en-GB">
                <a:effectLst/>
              </a:rPr>
              <a:t> </a:t>
            </a:r>
            <a:endParaRPr lang="en-GB"/>
          </a:p>
        </p:txBody>
      </p:sp>
      <p:sp>
        <p:nvSpPr>
          <p:cNvPr id="6" name="Date Placeholder 5">
            <a:extLst>
              <a:ext uri="{FF2B5EF4-FFF2-40B4-BE49-F238E27FC236}">
                <a16:creationId xmlns:a16="http://schemas.microsoft.com/office/drawing/2014/main" id="{A0EB6A6C-A7F0-2FAD-2F7A-3EC61FB86BCA}"/>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B44DADF4-8A80-2A92-6F28-D42B4E189235}"/>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24149ABA-A4B6-186E-2971-BA7E16DECA8C}"/>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19</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CC8ED28E-9CB1-D2CD-0B73-AB3D1CC8EA92}"/>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pic>
        <p:nvPicPr>
          <p:cNvPr id="5" name="Picture 4" descr="A blurry image of a computer screen&#10;&#10;Description automatically generated">
            <a:extLst>
              <a:ext uri="{FF2B5EF4-FFF2-40B4-BE49-F238E27FC236}">
                <a16:creationId xmlns:a16="http://schemas.microsoft.com/office/drawing/2014/main" id="{A6D73BFD-DFC8-760B-DD11-B57F566E5356}"/>
              </a:ext>
            </a:extLst>
          </p:cNvPr>
          <p:cNvPicPr>
            <a:picLocks noChangeAspect="1"/>
          </p:cNvPicPr>
          <p:nvPr/>
        </p:nvPicPr>
        <p:blipFill>
          <a:blip r:embed="rId3"/>
          <a:stretch>
            <a:fillRect/>
          </a:stretch>
        </p:blipFill>
        <p:spPr>
          <a:xfrm>
            <a:off x="237753" y="1232934"/>
            <a:ext cx="7772400" cy="3919463"/>
          </a:xfrm>
          <a:prstGeom prst="rect">
            <a:avLst/>
          </a:prstGeom>
        </p:spPr>
      </p:pic>
      <p:sp>
        <p:nvSpPr>
          <p:cNvPr id="11" name="TextBox 10">
            <a:extLst>
              <a:ext uri="{FF2B5EF4-FFF2-40B4-BE49-F238E27FC236}">
                <a16:creationId xmlns:a16="http://schemas.microsoft.com/office/drawing/2014/main" id="{99DAB2B3-242F-3B30-A3FE-7C65E60837A7}"/>
              </a:ext>
            </a:extLst>
          </p:cNvPr>
          <p:cNvSpPr txBox="1"/>
          <p:nvPr/>
        </p:nvSpPr>
        <p:spPr>
          <a:xfrm>
            <a:off x="5898524" y="2382592"/>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sp>
        <p:nvSpPr>
          <p:cNvPr id="12" name="Rectangle 11">
            <a:extLst>
              <a:ext uri="{FF2B5EF4-FFF2-40B4-BE49-F238E27FC236}">
                <a16:creationId xmlns:a16="http://schemas.microsoft.com/office/drawing/2014/main" id="{13CD31BA-DE11-5B54-BFB3-2917E242698D}"/>
              </a:ext>
            </a:extLst>
          </p:cNvPr>
          <p:cNvSpPr/>
          <p:nvPr/>
        </p:nvSpPr>
        <p:spPr>
          <a:xfrm>
            <a:off x="237753" y="4432397"/>
            <a:ext cx="3405887" cy="42578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2002176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6C19-1687-B6A4-68E5-0E3056DC0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E3DF1-A6B3-004D-BC3A-C25CFE20C91A}"/>
              </a:ext>
            </a:extLst>
          </p:cNvPr>
          <p:cNvSpPr>
            <a:spLocks noGrp="1"/>
          </p:cNvSpPr>
          <p:nvPr>
            <p:ph type="title"/>
          </p:nvPr>
        </p:nvSpPr>
        <p:spPr/>
        <p:txBody>
          <a:bodyPr/>
          <a:lstStyle/>
          <a:p>
            <a:r>
              <a:rPr lang="en-US"/>
              <a:t>Overview</a:t>
            </a:r>
          </a:p>
        </p:txBody>
      </p:sp>
      <p:sp>
        <p:nvSpPr>
          <p:cNvPr id="3" name="Date Placeholder 2">
            <a:extLst>
              <a:ext uri="{FF2B5EF4-FFF2-40B4-BE49-F238E27FC236}">
                <a16:creationId xmlns:a16="http://schemas.microsoft.com/office/drawing/2014/main" id="{1977ACF6-E290-FB86-D18A-C67F8CCD94DF}"/>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A9AD6033-F521-2D47-8B35-3C7ED09F3902}"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5" name="Footer Placeholder 4">
            <a:extLst>
              <a:ext uri="{FF2B5EF4-FFF2-40B4-BE49-F238E27FC236}">
                <a16:creationId xmlns:a16="http://schemas.microsoft.com/office/drawing/2014/main" id="{AA7AF8A0-EA81-A6E9-BCE0-2C8F276D3A44}"/>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Slide Number Placeholder 5">
            <a:extLst>
              <a:ext uri="{FF2B5EF4-FFF2-40B4-BE49-F238E27FC236}">
                <a16:creationId xmlns:a16="http://schemas.microsoft.com/office/drawing/2014/main" id="{0C1D986A-292E-956F-28E9-121F4BA6B419}"/>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graphicFrame>
        <p:nvGraphicFramePr>
          <p:cNvPr id="10" name="Content Placeholder 3">
            <a:extLst>
              <a:ext uri="{FF2B5EF4-FFF2-40B4-BE49-F238E27FC236}">
                <a16:creationId xmlns:a16="http://schemas.microsoft.com/office/drawing/2014/main" id="{9A7D791A-5770-9BDC-26C3-33E88B63881C}"/>
              </a:ext>
            </a:extLst>
          </p:cNvPr>
          <p:cNvGraphicFramePr>
            <a:graphicFrameLocks noGrp="1"/>
          </p:cNvGraphicFramePr>
          <p:nvPr>
            <p:ph sz="quarter" idx="13"/>
            <p:extLst>
              <p:ext uri="{D42A27DB-BD31-4B8C-83A1-F6EECF244321}">
                <p14:modId xmlns:p14="http://schemas.microsoft.com/office/powerpoint/2010/main" val="3281750041"/>
              </p:ext>
            </p:extLst>
          </p:nvPr>
        </p:nvGraphicFramePr>
        <p:xfrm>
          <a:off x="4572000" y="526332"/>
          <a:ext cx="4333874" cy="1964944"/>
        </p:xfrm>
        <a:graphic>
          <a:graphicData uri="http://schemas.openxmlformats.org/drawingml/2006/table">
            <a:tbl>
              <a:tblPr>
                <a:tableStyleId>{2D5ABB26-0587-4C30-8999-92F81FD0307C}</a:tableStyleId>
              </a:tblPr>
              <a:tblGrid>
                <a:gridCol w="605475">
                  <a:extLst>
                    <a:ext uri="{9D8B030D-6E8A-4147-A177-3AD203B41FA5}">
                      <a16:colId xmlns:a16="http://schemas.microsoft.com/office/drawing/2014/main" val="2312058624"/>
                    </a:ext>
                  </a:extLst>
                </a:gridCol>
                <a:gridCol w="3728399">
                  <a:extLst>
                    <a:ext uri="{9D8B030D-6E8A-4147-A177-3AD203B41FA5}">
                      <a16:colId xmlns:a16="http://schemas.microsoft.com/office/drawing/2014/main" val="2529335587"/>
                    </a:ext>
                  </a:extLst>
                </a:gridCol>
              </a:tblGrid>
              <a:tr h="156317">
                <a:tc>
                  <a:txBody>
                    <a:bodyPr/>
                    <a:lstStyle/>
                    <a:p>
                      <a:pPr>
                        <a:lnSpc>
                          <a:spcPct val="105000"/>
                        </a:lnSpc>
                      </a:pPr>
                      <a:r>
                        <a:rPr lang="en-US" sz="1600" b="1">
                          <a:solidFill>
                            <a:schemeClr val="accent1"/>
                          </a:solidFill>
                        </a:rPr>
                        <a:t>1</a:t>
                      </a:r>
                    </a:p>
                  </a:txBody>
                  <a:tcPr marL="0" marR="0" marT="0" marB="0"/>
                </a:tc>
                <a:tc>
                  <a:txBody>
                    <a:bodyPr/>
                    <a:lstStyle/>
                    <a:p>
                      <a:pPr>
                        <a:lnSpc>
                          <a:spcPct val="105000"/>
                        </a:lnSpc>
                      </a:pPr>
                      <a:r>
                        <a:rPr lang="en-US" sz="1600">
                          <a:solidFill>
                            <a:schemeClr val="accent1"/>
                          </a:solidFill>
                          <a:latin typeface="Imperial Sans Text Medium" panose="020B0603020202020204" pitchFamily="34" charset="0"/>
                          <a:ea typeface="Inter Medium" panose="02000503000000020004" pitchFamily="2" charset="0"/>
                        </a:rPr>
                        <a:t>Reference Genomes</a:t>
                      </a:r>
                    </a:p>
                  </a:txBody>
                  <a:tcPr marL="0" marR="0" marT="0" marB="0"/>
                </a:tc>
                <a:extLst>
                  <a:ext uri="{0D108BD9-81ED-4DB2-BD59-A6C34878D82A}">
                    <a16:rowId xmlns:a16="http://schemas.microsoft.com/office/drawing/2014/main" val="2813600567"/>
                  </a:ext>
                </a:extLst>
              </a:tr>
              <a:tr h="156317">
                <a:tc>
                  <a:txBody>
                    <a:bodyPr/>
                    <a:lstStyle/>
                    <a:p>
                      <a:pPr>
                        <a:lnSpc>
                          <a:spcPct val="105000"/>
                        </a:lnSpc>
                      </a:pPr>
                      <a:r>
                        <a:rPr lang="en-US" sz="1600" b="1">
                          <a:solidFill>
                            <a:schemeClr val="accent1"/>
                          </a:solidFill>
                        </a:rPr>
                        <a:t>2</a:t>
                      </a:r>
                    </a:p>
                  </a:txBody>
                  <a:tcPr marL="0" marR="0" marT="0" marB="0"/>
                </a:tc>
                <a:tc>
                  <a:txBody>
                    <a:bodyPr/>
                    <a:lstStyle/>
                    <a:p>
                      <a:pPr>
                        <a:lnSpc>
                          <a:spcPct val="105000"/>
                        </a:lnSpc>
                      </a:pPr>
                      <a:r>
                        <a:rPr lang="en-US" sz="1600" b="0">
                          <a:solidFill>
                            <a:schemeClr val="accent1"/>
                          </a:solidFill>
                          <a:latin typeface="Imperial Sans Text Medium" panose="020B0603020202020204" pitchFamily="34" charset="0"/>
                          <a:ea typeface="Inter Medium" panose="02000503000000020004" pitchFamily="2" charset="0"/>
                        </a:rPr>
                        <a:t>Genome Annotation</a:t>
                      </a:r>
                    </a:p>
                  </a:txBody>
                  <a:tcPr marL="0" marR="0" marT="0" marB="0"/>
                </a:tc>
                <a:extLst>
                  <a:ext uri="{0D108BD9-81ED-4DB2-BD59-A6C34878D82A}">
                    <a16:rowId xmlns:a16="http://schemas.microsoft.com/office/drawing/2014/main" val="2377395039"/>
                  </a:ext>
                </a:extLst>
              </a:tr>
              <a:tr h="156317">
                <a:tc>
                  <a:txBody>
                    <a:bodyPr/>
                    <a:lstStyle/>
                    <a:p>
                      <a:pPr>
                        <a:lnSpc>
                          <a:spcPct val="105000"/>
                        </a:lnSpc>
                      </a:pPr>
                      <a:r>
                        <a:rPr lang="en-US" sz="1600" b="1">
                          <a:solidFill>
                            <a:schemeClr val="accent1"/>
                          </a:solidFill>
                        </a:rPr>
                        <a:t>3</a:t>
                      </a:r>
                    </a:p>
                  </a:txBody>
                  <a:tcPr marL="0" marR="0" marT="0" marB="0"/>
                </a:tc>
                <a:tc>
                  <a:txBody>
                    <a:bodyPr/>
                    <a:lstStyle/>
                    <a:p>
                      <a:pPr>
                        <a:lnSpc>
                          <a:spcPct val="105000"/>
                        </a:lnSpc>
                      </a:pPr>
                      <a:r>
                        <a:rPr lang="en-US" sz="1600">
                          <a:solidFill>
                            <a:schemeClr val="accent1"/>
                          </a:solidFill>
                          <a:latin typeface="Imperial Sans Text Medium" panose="020B0603020202020204" pitchFamily="34" charset="0"/>
                          <a:ea typeface="Inter Medium" panose="02000503000000020004" pitchFamily="2" charset="0"/>
                        </a:rPr>
                        <a:t>Genome Browsers</a:t>
                      </a:r>
                    </a:p>
                  </a:txBody>
                  <a:tcPr marL="0" marR="0" marT="0" marB="0"/>
                </a:tc>
                <a:extLst>
                  <a:ext uri="{0D108BD9-81ED-4DB2-BD59-A6C34878D82A}">
                    <a16:rowId xmlns:a16="http://schemas.microsoft.com/office/drawing/2014/main" val="3619643445"/>
                  </a:ext>
                </a:extLst>
              </a:tr>
              <a:tr h="156317">
                <a:tc>
                  <a:txBody>
                    <a:bodyPr/>
                    <a:lstStyle/>
                    <a:p>
                      <a:pPr>
                        <a:lnSpc>
                          <a:spcPct val="105000"/>
                        </a:lnSpc>
                      </a:pPr>
                      <a:r>
                        <a:rPr lang="en-US" sz="1600" b="1">
                          <a:solidFill>
                            <a:schemeClr val="accent1"/>
                          </a:solidFill>
                        </a:rPr>
                        <a:t>4</a:t>
                      </a:r>
                    </a:p>
                  </a:txBody>
                  <a:tcPr marL="0" marR="0" marT="0" marB="0"/>
                </a:tc>
                <a:tc>
                  <a:txBody>
                    <a:bodyPr/>
                    <a:lstStyle/>
                    <a:p>
                      <a:pPr>
                        <a:lnSpc>
                          <a:spcPct val="105000"/>
                        </a:lnSpc>
                      </a:pPr>
                      <a:r>
                        <a:rPr lang="en-US" sz="1600">
                          <a:solidFill>
                            <a:schemeClr val="accent1"/>
                          </a:solidFill>
                          <a:latin typeface="Imperial Sans Text Medium" panose="020B0603020202020204" pitchFamily="34" charset="0"/>
                          <a:ea typeface="Inter Medium" panose="02000503000000020004" pitchFamily="2" charset="0"/>
                        </a:rPr>
                        <a:t>Gene Structure</a:t>
                      </a:r>
                    </a:p>
                  </a:txBody>
                  <a:tcPr marL="0" marR="0" marT="0" marB="0"/>
                </a:tc>
                <a:extLst>
                  <a:ext uri="{0D108BD9-81ED-4DB2-BD59-A6C34878D82A}">
                    <a16:rowId xmlns:a16="http://schemas.microsoft.com/office/drawing/2014/main" val="2813601940"/>
                  </a:ext>
                </a:extLst>
              </a:tr>
              <a:tr h="156317">
                <a:tc>
                  <a:txBody>
                    <a:bodyPr/>
                    <a:lstStyle/>
                    <a:p>
                      <a:pPr>
                        <a:lnSpc>
                          <a:spcPct val="105000"/>
                        </a:lnSpc>
                      </a:pPr>
                      <a:r>
                        <a:rPr lang="en-US" sz="1600" b="1">
                          <a:solidFill>
                            <a:schemeClr val="accent1"/>
                          </a:solidFill>
                        </a:rPr>
                        <a:t>5</a:t>
                      </a:r>
                    </a:p>
                  </a:txBody>
                  <a:tcPr marL="0" marR="0" marT="0" marB="0"/>
                </a:tc>
                <a:tc>
                  <a:txBody>
                    <a:bodyPr/>
                    <a:lstStyle/>
                    <a:p>
                      <a:pPr>
                        <a:lnSpc>
                          <a:spcPct val="105000"/>
                        </a:lnSpc>
                      </a:pPr>
                      <a:r>
                        <a:rPr lang="en-US" sz="1600">
                          <a:solidFill>
                            <a:schemeClr val="accent1"/>
                          </a:solidFill>
                          <a:latin typeface="Imperial Sans Text Medium" panose="020B0603020202020204" pitchFamily="34" charset="0"/>
                          <a:ea typeface="Inter Medium" panose="02000503000000020004" pitchFamily="2" charset="0"/>
                        </a:rPr>
                        <a:t>CRISPR Design Process and Tools</a:t>
                      </a:r>
                    </a:p>
                  </a:txBody>
                  <a:tcPr marL="0" marR="0" marT="0" marB="0"/>
                </a:tc>
                <a:extLst>
                  <a:ext uri="{0D108BD9-81ED-4DB2-BD59-A6C34878D82A}">
                    <a16:rowId xmlns:a16="http://schemas.microsoft.com/office/drawing/2014/main" val="2337709630"/>
                  </a:ext>
                </a:extLst>
              </a:tr>
              <a:tr h="156317">
                <a:tc>
                  <a:txBody>
                    <a:bodyPr/>
                    <a:lstStyle/>
                    <a:p>
                      <a:pPr>
                        <a:lnSpc>
                          <a:spcPct val="105000"/>
                        </a:lnSpc>
                      </a:pPr>
                      <a:r>
                        <a:rPr lang="en-US" sz="1600" b="1">
                          <a:solidFill>
                            <a:schemeClr val="accent1"/>
                          </a:solidFill>
                        </a:rPr>
                        <a:t>6</a:t>
                      </a:r>
                    </a:p>
                  </a:txBody>
                  <a:tcPr marL="0" marR="0" marT="0" marB="0"/>
                </a:tc>
                <a:tc>
                  <a:txBody>
                    <a:bodyPr/>
                    <a:lstStyle/>
                    <a:p>
                      <a:pPr>
                        <a:lnSpc>
                          <a:spcPct val="105000"/>
                        </a:lnSpc>
                      </a:pPr>
                      <a:r>
                        <a:rPr lang="en-US" sz="1600">
                          <a:solidFill>
                            <a:schemeClr val="accent1"/>
                          </a:solidFill>
                          <a:latin typeface="Imperial Sans Text Medium" panose="020B0603020202020204" pitchFamily="34" charset="0"/>
                          <a:ea typeface="Inter Medium" panose="02000503000000020004" pitchFamily="2" charset="0"/>
                        </a:rPr>
                        <a:t>Other sgRNA Design Tools</a:t>
                      </a:r>
                    </a:p>
                  </a:txBody>
                  <a:tcPr marL="0" marR="0" marT="0" marB="0"/>
                </a:tc>
                <a:extLst>
                  <a:ext uri="{0D108BD9-81ED-4DB2-BD59-A6C34878D82A}">
                    <a16:rowId xmlns:a16="http://schemas.microsoft.com/office/drawing/2014/main" val="76934812"/>
                  </a:ext>
                </a:extLst>
              </a:tr>
              <a:tr h="156317">
                <a:tc>
                  <a:txBody>
                    <a:bodyPr/>
                    <a:lstStyle/>
                    <a:p>
                      <a:pPr>
                        <a:lnSpc>
                          <a:spcPct val="105000"/>
                        </a:lnSpc>
                      </a:pPr>
                      <a:endParaRPr lang="en-US" sz="1600" b="1">
                        <a:solidFill>
                          <a:schemeClr val="accent1"/>
                        </a:solidFill>
                      </a:endParaRPr>
                    </a:p>
                  </a:txBody>
                  <a:tcPr marL="0" marR="0" marT="0" marB="0"/>
                </a:tc>
                <a:tc>
                  <a:txBody>
                    <a:bodyPr/>
                    <a:lstStyle/>
                    <a:p>
                      <a:pPr>
                        <a:lnSpc>
                          <a:spcPct val="105000"/>
                        </a:lnSpc>
                      </a:pPr>
                      <a:endParaRPr lang="en-US" sz="1600">
                        <a:solidFill>
                          <a:schemeClr val="accent1"/>
                        </a:solidFill>
                        <a:latin typeface="Imperial Sans Text Medium" panose="020B0603020202020204" pitchFamily="34" charset="0"/>
                        <a:ea typeface="Inter Medium" panose="02000503000000020004" pitchFamily="2" charset="0"/>
                      </a:endParaRPr>
                    </a:p>
                  </a:txBody>
                  <a:tcPr marL="0" marR="0" marT="0" marB="0"/>
                </a:tc>
                <a:extLst>
                  <a:ext uri="{0D108BD9-81ED-4DB2-BD59-A6C34878D82A}">
                    <a16:rowId xmlns:a16="http://schemas.microsoft.com/office/drawing/2014/main" val="118087115"/>
                  </a:ext>
                </a:extLst>
              </a:tr>
              <a:tr h="156317">
                <a:tc>
                  <a:txBody>
                    <a:bodyPr/>
                    <a:lstStyle/>
                    <a:p>
                      <a:pPr>
                        <a:lnSpc>
                          <a:spcPct val="105000"/>
                        </a:lnSpc>
                      </a:pPr>
                      <a:endParaRPr lang="en-US" sz="1600" b="1">
                        <a:solidFill>
                          <a:schemeClr val="accent1"/>
                        </a:solidFill>
                      </a:endParaRPr>
                    </a:p>
                  </a:txBody>
                  <a:tcPr marL="0" marR="0" marT="0" marB="0"/>
                </a:tc>
                <a:tc>
                  <a:txBody>
                    <a:bodyPr/>
                    <a:lstStyle/>
                    <a:p>
                      <a:pPr>
                        <a:lnSpc>
                          <a:spcPct val="105000"/>
                        </a:lnSpc>
                      </a:pPr>
                      <a:endParaRPr lang="en-US" sz="1600">
                        <a:solidFill>
                          <a:schemeClr val="accent1"/>
                        </a:solidFill>
                        <a:latin typeface="Imperial Sans Text Medium" panose="020B0603020202020204" pitchFamily="34" charset="0"/>
                        <a:ea typeface="Inter Medium" panose="02000503000000020004" pitchFamily="2" charset="0"/>
                      </a:endParaRPr>
                    </a:p>
                  </a:txBody>
                  <a:tcPr marL="0" marR="0" marT="0" marB="0"/>
                </a:tc>
                <a:extLst>
                  <a:ext uri="{0D108BD9-81ED-4DB2-BD59-A6C34878D82A}">
                    <a16:rowId xmlns:a16="http://schemas.microsoft.com/office/drawing/2014/main" val="3573801492"/>
                  </a:ext>
                </a:extLst>
              </a:tr>
            </a:tbl>
          </a:graphicData>
        </a:graphic>
      </p:graphicFrame>
    </p:spTree>
    <p:extLst>
      <p:ext uri="{BB962C8B-B14F-4D97-AF65-F5344CB8AC3E}">
        <p14:creationId xmlns:p14="http://schemas.microsoft.com/office/powerpoint/2010/main" val="1722254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B7356-5D96-7537-1F2B-534C83E00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32149-9897-93DC-3F5A-BDE61425A7F6}"/>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05B38670-4EA5-81AF-6288-2F1485431BBA}"/>
              </a:ext>
            </a:extLst>
          </p:cNvPr>
          <p:cNvSpPr>
            <a:spLocks noGrp="1"/>
          </p:cNvSpPr>
          <p:nvPr>
            <p:ph sz="half" idx="1"/>
          </p:nvPr>
        </p:nvSpPr>
        <p:spPr>
          <a:xfrm>
            <a:off x="237753" y="849090"/>
            <a:ext cx="8242368" cy="281604"/>
          </a:xfrm>
        </p:spPr>
        <p:txBody>
          <a:bodyPr/>
          <a:lstStyle/>
          <a:p>
            <a:pPr marL="49213" lvl="4" indent="0">
              <a:buNone/>
            </a:pPr>
            <a:r>
              <a:rPr lang="en-GB">
                <a:ea typeface="MS Mincho" panose="02020609040205080304" pitchFamily="49" charset="-128"/>
                <a:cs typeface="Arial" panose="020B0604020202020204" pitchFamily="34" charset="0"/>
              </a:rPr>
              <a:t>Click on ‘Region in detail’. </a:t>
            </a:r>
            <a:endParaRPr lang="en-GB"/>
          </a:p>
        </p:txBody>
      </p:sp>
      <p:sp>
        <p:nvSpPr>
          <p:cNvPr id="6" name="Date Placeholder 5">
            <a:extLst>
              <a:ext uri="{FF2B5EF4-FFF2-40B4-BE49-F238E27FC236}">
                <a16:creationId xmlns:a16="http://schemas.microsoft.com/office/drawing/2014/main" id="{BC825FCB-67AD-2971-35C5-AEB0B888D956}"/>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C52AB0CE-63DC-A58C-2E10-AE8113064577}"/>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0C652010-7108-8419-ED64-98654FB65805}"/>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20</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566C3239-FFF6-7A2D-D76B-061145C0C208}"/>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sp>
        <p:nvSpPr>
          <p:cNvPr id="11" name="TextBox 10">
            <a:extLst>
              <a:ext uri="{FF2B5EF4-FFF2-40B4-BE49-F238E27FC236}">
                <a16:creationId xmlns:a16="http://schemas.microsoft.com/office/drawing/2014/main" id="{0D6C9003-D58B-96CD-5742-A44F7435AFBF}"/>
              </a:ext>
            </a:extLst>
          </p:cNvPr>
          <p:cNvSpPr txBox="1"/>
          <p:nvPr/>
        </p:nvSpPr>
        <p:spPr>
          <a:xfrm>
            <a:off x="5898524" y="2382592"/>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9" name="Picture 8">
            <a:extLst>
              <a:ext uri="{FF2B5EF4-FFF2-40B4-BE49-F238E27FC236}">
                <a16:creationId xmlns:a16="http://schemas.microsoft.com/office/drawing/2014/main" id="{EC3853D4-80CF-0B80-53B1-5C2508DFC11E}"/>
              </a:ext>
            </a:extLst>
          </p:cNvPr>
          <p:cNvPicPr>
            <a:picLocks noChangeAspect="1"/>
          </p:cNvPicPr>
          <p:nvPr/>
        </p:nvPicPr>
        <p:blipFill>
          <a:blip r:embed="rId3"/>
          <a:srcRect r="48980"/>
          <a:stretch/>
        </p:blipFill>
        <p:spPr>
          <a:xfrm>
            <a:off x="237753" y="1148047"/>
            <a:ext cx="8132496" cy="55882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A84673E-C2B7-FF67-B048-8AC6CE597E8F}"/>
              </a:ext>
            </a:extLst>
          </p:cNvPr>
          <p:cNvPicPr>
            <a:picLocks noChangeAspect="1"/>
          </p:cNvPicPr>
          <p:nvPr/>
        </p:nvPicPr>
        <p:blipFill>
          <a:blip r:embed="rId4"/>
          <a:stretch>
            <a:fillRect/>
          </a:stretch>
        </p:blipFill>
        <p:spPr>
          <a:xfrm>
            <a:off x="237753" y="2670305"/>
            <a:ext cx="7772400" cy="3203445"/>
          </a:xfrm>
          <a:prstGeom prst="rect">
            <a:avLst/>
          </a:prstGeom>
        </p:spPr>
      </p:pic>
      <p:sp>
        <p:nvSpPr>
          <p:cNvPr id="13" name="Content Placeholder 2">
            <a:extLst>
              <a:ext uri="{FF2B5EF4-FFF2-40B4-BE49-F238E27FC236}">
                <a16:creationId xmlns:a16="http://schemas.microsoft.com/office/drawing/2014/main" id="{DC1B9700-DAD1-0B62-37F6-44C1A08DF3EA}"/>
              </a:ext>
            </a:extLst>
          </p:cNvPr>
          <p:cNvSpPr txBox="1">
            <a:spLocks/>
          </p:cNvSpPr>
          <p:nvPr/>
        </p:nvSpPr>
        <p:spPr>
          <a:xfrm>
            <a:off x="182817" y="2086891"/>
            <a:ext cx="8242368" cy="558819"/>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16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16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49213" lvl="4" indent="0">
              <a:buFont typeface="Arial" panose="020B0604020202020204" pitchFamily="34" charset="0"/>
              <a:buNone/>
            </a:pPr>
            <a:r>
              <a:rPr lang="en-GB" err="1"/>
              <a:t>Ensembl</a:t>
            </a:r>
            <a:r>
              <a:rPr lang="en-GB"/>
              <a:t> displays the </a:t>
            </a:r>
            <a:r>
              <a:rPr lang="en-GB" b="1"/>
              <a:t>GENCODE comprehensive gene set by default </a:t>
            </a:r>
            <a:r>
              <a:rPr lang="en-GB"/>
              <a:t>(shown below), which includes all annotated transcripts.</a:t>
            </a:r>
          </a:p>
          <a:p>
            <a:pPr marL="49213" lvl="4" indent="0">
              <a:buFont typeface="Arial" panose="020B0604020202020204" pitchFamily="34" charset="0"/>
              <a:buNone/>
            </a:pPr>
            <a:endParaRPr lang="en-GB"/>
          </a:p>
        </p:txBody>
      </p:sp>
      <p:sp>
        <p:nvSpPr>
          <p:cNvPr id="14" name="Up Arrow 13">
            <a:extLst>
              <a:ext uri="{FF2B5EF4-FFF2-40B4-BE49-F238E27FC236}">
                <a16:creationId xmlns:a16="http://schemas.microsoft.com/office/drawing/2014/main" id="{A8221DD1-EA71-A584-1016-A3C794916A5C}"/>
              </a:ext>
            </a:extLst>
          </p:cNvPr>
          <p:cNvSpPr/>
          <p:nvPr/>
        </p:nvSpPr>
        <p:spPr>
          <a:xfrm rot="14669178">
            <a:off x="7668365" y="3197580"/>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5" name="Up Arrow 14">
            <a:extLst>
              <a:ext uri="{FF2B5EF4-FFF2-40B4-BE49-F238E27FC236}">
                <a16:creationId xmlns:a16="http://schemas.microsoft.com/office/drawing/2014/main" id="{C469D491-00F3-BDDF-F69D-7BE2F7DBC1FF}"/>
              </a:ext>
            </a:extLst>
          </p:cNvPr>
          <p:cNvSpPr/>
          <p:nvPr/>
        </p:nvSpPr>
        <p:spPr>
          <a:xfrm rot="19033466">
            <a:off x="7293206" y="5666734"/>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9" name="Up Arrow 18">
            <a:extLst>
              <a:ext uri="{FF2B5EF4-FFF2-40B4-BE49-F238E27FC236}">
                <a16:creationId xmlns:a16="http://schemas.microsoft.com/office/drawing/2014/main" id="{7CBE3513-281B-A75D-8DC5-F9C9D0F05DAB}"/>
              </a:ext>
            </a:extLst>
          </p:cNvPr>
          <p:cNvSpPr/>
          <p:nvPr/>
        </p:nvSpPr>
        <p:spPr>
          <a:xfrm rot="5071440">
            <a:off x="-38434" y="4801715"/>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3381456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FAAFF-5EE6-E712-36C0-C2C589C317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86EE6-1915-EDA2-45A7-3541F7413386}"/>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2568175E-88F8-4165-6242-872BC0626080}"/>
              </a:ext>
            </a:extLst>
          </p:cNvPr>
          <p:cNvSpPr>
            <a:spLocks noGrp="1"/>
          </p:cNvSpPr>
          <p:nvPr>
            <p:ph sz="half" idx="1"/>
          </p:nvPr>
        </p:nvSpPr>
        <p:spPr>
          <a:xfrm>
            <a:off x="237753" y="849090"/>
            <a:ext cx="8242368" cy="281604"/>
          </a:xfrm>
        </p:spPr>
        <p:txBody>
          <a:bodyPr/>
          <a:lstStyle/>
          <a:p>
            <a:pPr marL="49213" lvl="4" indent="0">
              <a:buNone/>
            </a:pPr>
            <a:r>
              <a:rPr lang="en-GB">
                <a:ea typeface="MS Mincho" panose="02020609040205080304" pitchFamily="49" charset="-128"/>
                <a:cs typeface="Arial" panose="020B0604020202020204" pitchFamily="34" charset="0"/>
              </a:rPr>
              <a:t>To display the GENCODE Basic gene set, first select “Configure this page” from the side menu.</a:t>
            </a:r>
            <a:endParaRPr lang="en-GB"/>
          </a:p>
        </p:txBody>
      </p:sp>
      <p:sp>
        <p:nvSpPr>
          <p:cNvPr id="6" name="Date Placeholder 5">
            <a:extLst>
              <a:ext uri="{FF2B5EF4-FFF2-40B4-BE49-F238E27FC236}">
                <a16:creationId xmlns:a16="http://schemas.microsoft.com/office/drawing/2014/main" id="{BA189C30-CE0C-0BD5-378B-DC9136C5CDC6}"/>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34250FD5-4F9C-7397-3FD9-17FB9BE78FBE}"/>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233864A2-B7DF-7C1D-EBA9-C89F5DD2DDC5}"/>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21</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6F162E5C-544D-6635-379A-910505188A37}"/>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sp>
        <p:nvSpPr>
          <p:cNvPr id="11" name="TextBox 10">
            <a:extLst>
              <a:ext uri="{FF2B5EF4-FFF2-40B4-BE49-F238E27FC236}">
                <a16:creationId xmlns:a16="http://schemas.microsoft.com/office/drawing/2014/main" id="{81AAF9DC-BAED-62EF-6B46-1DCD10DF0667}"/>
              </a:ext>
            </a:extLst>
          </p:cNvPr>
          <p:cNvSpPr txBox="1"/>
          <p:nvPr/>
        </p:nvSpPr>
        <p:spPr>
          <a:xfrm>
            <a:off x="5868534" y="2678064"/>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5" name="Picture 4">
            <a:extLst>
              <a:ext uri="{FF2B5EF4-FFF2-40B4-BE49-F238E27FC236}">
                <a16:creationId xmlns:a16="http://schemas.microsoft.com/office/drawing/2014/main" id="{6CF8D6E2-A559-4746-BA99-E9FC1D54DE84}"/>
              </a:ext>
            </a:extLst>
          </p:cNvPr>
          <p:cNvPicPr>
            <a:picLocks noChangeAspect="1"/>
          </p:cNvPicPr>
          <p:nvPr/>
        </p:nvPicPr>
        <p:blipFill rotWithShape="1">
          <a:blip r:embed="rId3">
            <a:extLst>
              <a:ext uri="{28A0092B-C50C-407E-A947-70E740481C1C}">
                <a14:useLocalDpi xmlns:a14="http://schemas.microsoft.com/office/drawing/2010/main" val="0"/>
              </a:ext>
            </a:extLst>
          </a:blip>
          <a:srcRect t="33820" r="82396" b="64257"/>
          <a:stretch/>
        </p:blipFill>
        <p:spPr bwMode="auto">
          <a:xfrm>
            <a:off x="266087" y="1166253"/>
            <a:ext cx="2596279" cy="344613"/>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o="urn:schemas-microsoft-com:office:office" xmlns:v="urn:schemas-microsoft-com:vml" xmlns:w10="urn:schemas-microsoft-com:office:word" xmlns:w="http://schemas.openxmlformats.org/wordprocessingml/2006/main" xmlns:a14="http://schemas.microsoft.com/office/drawing/2010/main" xmlns:mv="urn:schemas-microsoft-com:mac:vml" xmlns:mo="http://schemas.microsoft.com/office/mac/office/2008/main" xmlns:lc="http://schemas.openxmlformats.org/drawingml/2006/lockedCanvas" xmlns=""/>
            </a:ext>
          </a:extLst>
        </p:spPr>
      </p:pic>
      <p:pic>
        <p:nvPicPr>
          <p:cNvPr id="10" name="Picture 9" descr="A screenshot of a computer&#10;&#10;Description automatically generated">
            <a:extLst>
              <a:ext uri="{FF2B5EF4-FFF2-40B4-BE49-F238E27FC236}">
                <a16:creationId xmlns:a16="http://schemas.microsoft.com/office/drawing/2014/main" id="{3802EB2B-24A0-E57A-8E68-5CD0B26D4C86}"/>
              </a:ext>
            </a:extLst>
          </p:cNvPr>
          <p:cNvPicPr>
            <a:picLocks noChangeAspect="1"/>
          </p:cNvPicPr>
          <p:nvPr/>
        </p:nvPicPr>
        <p:blipFill>
          <a:blip r:embed="rId4"/>
          <a:srcRect t="-1" b="47322"/>
          <a:stretch/>
        </p:blipFill>
        <p:spPr>
          <a:xfrm>
            <a:off x="236097" y="1999539"/>
            <a:ext cx="7772400" cy="2763986"/>
          </a:xfrm>
          <a:prstGeom prst="rect">
            <a:avLst/>
          </a:prstGeom>
        </p:spPr>
      </p:pic>
      <p:sp>
        <p:nvSpPr>
          <p:cNvPr id="12" name="Up Arrow 11">
            <a:extLst>
              <a:ext uri="{FF2B5EF4-FFF2-40B4-BE49-F238E27FC236}">
                <a16:creationId xmlns:a16="http://schemas.microsoft.com/office/drawing/2014/main" id="{0109F6E6-16E1-F8BB-F743-9AB76C7832C1}"/>
              </a:ext>
            </a:extLst>
          </p:cNvPr>
          <p:cNvSpPr/>
          <p:nvPr/>
        </p:nvSpPr>
        <p:spPr>
          <a:xfrm rot="14669178">
            <a:off x="4814123" y="2971011"/>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3" name="Up Arrow 12">
            <a:extLst>
              <a:ext uri="{FF2B5EF4-FFF2-40B4-BE49-F238E27FC236}">
                <a16:creationId xmlns:a16="http://schemas.microsoft.com/office/drawing/2014/main" id="{34B27B07-A77D-16A2-C7DE-C1FD506E3677}"/>
              </a:ext>
            </a:extLst>
          </p:cNvPr>
          <p:cNvSpPr/>
          <p:nvPr/>
        </p:nvSpPr>
        <p:spPr>
          <a:xfrm rot="19033466">
            <a:off x="1811986" y="3607068"/>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4" name="Content Placeholder 2">
            <a:extLst>
              <a:ext uri="{FF2B5EF4-FFF2-40B4-BE49-F238E27FC236}">
                <a16:creationId xmlns:a16="http://schemas.microsoft.com/office/drawing/2014/main" id="{AFBF3509-5431-C6A2-B32A-3E7966022864}"/>
              </a:ext>
            </a:extLst>
          </p:cNvPr>
          <p:cNvSpPr txBox="1">
            <a:spLocks/>
          </p:cNvSpPr>
          <p:nvPr/>
        </p:nvSpPr>
        <p:spPr>
          <a:xfrm>
            <a:off x="266087" y="5334153"/>
            <a:ext cx="8242368" cy="281604"/>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16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16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49213" lvl="4" indent="0">
              <a:buFont typeface="Arial" panose="020B0604020202020204" pitchFamily="34" charset="0"/>
              <a:buNone/>
            </a:pPr>
            <a:r>
              <a:rPr lang="en-GB">
                <a:ea typeface="MS Mincho" panose="02020609040205080304" pitchFamily="49" charset="-128"/>
                <a:cs typeface="Arial" panose="020B0604020202020204" pitchFamily="34" charset="0"/>
              </a:rPr>
              <a:t>The Basic gene set only shows the main isoforms.</a:t>
            </a:r>
            <a:endParaRPr lang="en-GB"/>
          </a:p>
        </p:txBody>
      </p:sp>
      <p:sp>
        <p:nvSpPr>
          <p:cNvPr id="15" name="Content Placeholder 2">
            <a:extLst>
              <a:ext uri="{FF2B5EF4-FFF2-40B4-BE49-F238E27FC236}">
                <a16:creationId xmlns:a16="http://schemas.microsoft.com/office/drawing/2014/main" id="{5F3C2B79-52A8-744C-BEEF-B06D0FC67756}"/>
              </a:ext>
            </a:extLst>
          </p:cNvPr>
          <p:cNvSpPr txBox="1">
            <a:spLocks/>
          </p:cNvSpPr>
          <p:nvPr/>
        </p:nvSpPr>
        <p:spPr>
          <a:xfrm>
            <a:off x="236097" y="1614400"/>
            <a:ext cx="8242368" cy="281604"/>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16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16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49213" lvl="4" indent="0">
              <a:buFont typeface="Arial" panose="020B0604020202020204" pitchFamily="34" charset="0"/>
              <a:buNone/>
            </a:pPr>
            <a:r>
              <a:rPr lang="en-GB">
                <a:ea typeface="MS Mincho" panose="02020609040205080304" pitchFamily="49" charset="-128"/>
                <a:cs typeface="Arial" panose="020B0604020202020204" pitchFamily="34" charset="0"/>
              </a:rPr>
              <a:t>A new tab opens, and you can select desired options from the menu.</a:t>
            </a:r>
            <a:endParaRPr lang="en-GB"/>
          </a:p>
        </p:txBody>
      </p:sp>
    </p:spTree>
    <p:extLst>
      <p:ext uri="{BB962C8B-B14F-4D97-AF65-F5344CB8AC3E}">
        <p14:creationId xmlns:p14="http://schemas.microsoft.com/office/powerpoint/2010/main" val="2274927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191C4-A2E0-58E4-E3F8-F1DD3FF33D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0B415-51DB-1D71-B49D-E5E67A848469}"/>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F6369FCA-BECC-6903-66EE-942A6A1DD878}"/>
              </a:ext>
            </a:extLst>
          </p:cNvPr>
          <p:cNvSpPr>
            <a:spLocks noGrp="1"/>
          </p:cNvSpPr>
          <p:nvPr>
            <p:ph sz="half" idx="1"/>
          </p:nvPr>
        </p:nvSpPr>
        <p:spPr>
          <a:xfrm>
            <a:off x="237753" y="849090"/>
            <a:ext cx="8242368" cy="281604"/>
          </a:xfrm>
        </p:spPr>
        <p:txBody>
          <a:bodyPr/>
          <a:lstStyle/>
          <a:p>
            <a:pPr marL="49213" lvl="4" indent="0">
              <a:buNone/>
            </a:pPr>
            <a:r>
              <a:rPr lang="en-GB">
                <a:ea typeface="MS Mincho" panose="02020609040205080304" pitchFamily="49" charset="-128"/>
                <a:cs typeface="Arial" panose="020B0604020202020204" pitchFamily="34" charset="0"/>
              </a:rPr>
              <a:t>View information about the transcript, exons and protein.</a:t>
            </a:r>
            <a:endParaRPr lang="en-GB"/>
          </a:p>
        </p:txBody>
      </p:sp>
      <p:sp>
        <p:nvSpPr>
          <p:cNvPr id="6" name="Date Placeholder 5">
            <a:extLst>
              <a:ext uri="{FF2B5EF4-FFF2-40B4-BE49-F238E27FC236}">
                <a16:creationId xmlns:a16="http://schemas.microsoft.com/office/drawing/2014/main" id="{AC796505-FFB0-EAC3-6AE7-8408DB13E29B}"/>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0FC7A5EC-A3C9-F6AA-2753-257ED1005F9E}"/>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CE73D850-1D06-4E2F-CA3D-4DE1C10F3164}"/>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22</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25253E30-4F48-AE5D-910D-4C1D33147790}"/>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sp>
        <p:nvSpPr>
          <p:cNvPr id="11" name="TextBox 10">
            <a:extLst>
              <a:ext uri="{FF2B5EF4-FFF2-40B4-BE49-F238E27FC236}">
                <a16:creationId xmlns:a16="http://schemas.microsoft.com/office/drawing/2014/main" id="{EB6E004C-2C38-1ABA-D6CD-87DC199D8635}"/>
              </a:ext>
            </a:extLst>
          </p:cNvPr>
          <p:cNvSpPr txBox="1"/>
          <p:nvPr/>
        </p:nvSpPr>
        <p:spPr>
          <a:xfrm>
            <a:off x="5898524" y="2382592"/>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12" name="Picture 11" descr="A screenshot of a computer&#10;&#10;Description automatically generated">
            <a:extLst>
              <a:ext uri="{FF2B5EF4-FFF2-40B4-BE49-F238E27FC236}">
                <a16:creationId xmlns:a16="http://schemas.microsoft.com/office/drawing/2014/main" id="{A8087D54-2559-D2DB-FD3C-3631E38AF017}"/>
              </a:ext>
            </a:extLst>
          </p:cNvPr>
          <p:cNvPicPr>
            <a:picLocks noChangeAspect="1"/>
          </p:cNvPicPr>
          <p:nvPr/>
        </p:nvPicPr>
        <p:blipFill>
          <a:blip r:embed="rId3"/>
          <a:stretch>
            <a:fillRect/>
          </a:stretch>
        </p:blipFill>
        <p:spPr>
          <a:xfrm>
            <a:off x="237753" y="1104594"/>
            <a:ext cx="7772400" cy="491576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F532917-EE94-F2F3-79E3-41BE77674635}"/>
              </a:ext>
            </a:extLst>
          </p:cNvPr>
          <p:cNvPicPr>
            <a:picLocks noChangeAspect="1"/>
          </p:cNvPicPr>
          <p:nvPr/>
        </p:nvPicPr>
        <p:blipFill>
          <a:blip r:embed="rId4"/>
          <a:stretch>
            <a:fillRect/>
          </a:stretch>
        </p:blipFill>
        <p:spPr>
          <a:xfrm>
            <a:off x="4041534" y="3207055"/>
            <a:ext cx="1849980" cy="3253693"/>
          </a:xfrm>
          <a:prstGeom prst="rect">
            <a:avLst/>
          </a:prstGeom>
        </p:spPr>
      </p:pic>
      <p:sp>
        <p:nvSpPr>
          <p:cNvPr id="13" name="Up Arrow 12">
            <a:extLst>
              <a:ext uri="{FF2B5EF4-FFF2-40B4-BE49-F238E27FC236}">
                <a16:creationId xmlns:a16="http://schemas.microsoft.com/office/drawing/2014/main" id="{744CB8F1-A5D4-838E-7AA9-E3A18E695AFE}"/>
              </a:ext>
            </a:extLst>
          </p:cNvPr>
          <p:cNvSpPr/>
          <p:nvPr/>
        </p:nvSpPr>
        <p:spPr>
          <a:xfrm rot="14669178">
            <a:off x="3536174" y="4168673"/>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4" name="Up Arrow 13">
            <a:extLst>
              <a:ext uri="{FF2B5EF4-FFF2-40B4-BE49-F238E27FC236}">
                <a16:creationId xmlns:a16="http://schemas.microsoft.com/office/drawing/2014/main" id="{C50C4916-796B-5D7B-6964-4EFEAF573DB4}"/>
              </a:ext>
            </a:extLst>
          </p:cNvPr>
          <p:cNvSpPr/>
          <p:nvPr/>
        </p:nvSpPr>
        <p:spPr>
          <a:xfrm rot="14669178">
            <a:off x="5940068" y="4168672"/>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3789200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C3A65-2009-C1A9-51E5-1F42A33CC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C2691-CFD4-7920-D5EE-01384549E052}"/>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D6EEDCD0-1B97-8176-5CEC-B72A0D7E413F}"/>
              </a:ext>
            </a:extLst>
          </p:cNvPr>
          <p:cNvSpPr>
            <a:spLocks noGrp="1"/>
          </p:cNvSpPr>
          <p:nvPr>
            <p:ph sz="half" idx="1"/>
          </p:nvPr>
        </p:nvSpPr>
        <p:spPr>
          <a:xfrm>
            <a:off x="237753" y="849090"/>
            <a:ext cx="8242368" cy="281604"/>
          </a:xfrm>
        </p:spPr>
        <p:txBody>
          <a:bodyPr/>
          <a:lstStyle/>
          <a:p>
            <a:pPr marL="49213" lvl="4" indent="0">
              <a:buNone/>
            </a:pPr>
            <a:r>
              <a:rPr lang="en-GB">
                <a:ea typeface="MS Mincho" panose="02020609040205080304" pitchFamily="49" charset="-128"/>
                <a:cs typeface="Arial" panose="020B0604020202020204" pitchFamily="34" charset="0"/>
              </a:rPr>
              <a:t>From this view, use the side menu to view data such as supporting evidence, exon information and protein domain.</a:t>
            </a:r>
            <a:endParaRPr lang="en-GB"/>
          </a:p>
        </p:txBody>
      </p:sp>
      <p:sp>
        <p:nvSpPr>
          <p:cNvPr id="6" name="Date Placeholder 5">
            <a:extLst>
              <a:ext uri="{FF2B5EF4-FFF2-40B4-BE49-F238E27FC236}">
                <a16:creationId xmlns:a16="http://schemas.microsoft.com/office/drawing/2014/main" id="{7DA43D2A-1F86-406F-9768-B3B29768B5E3}"/>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11F1FC74-98D5-2E0F-0C39-F8892F4DB9EC}"/>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A4B923EC-0BF1-71D2-5714-10A9AA3F52D1}"/>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23</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8CE48210-4496-0FEA-0758-696BFEB00FB7}"/>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sp>
        <p:nvSpPr>
          <p:cNvPr id="11" name="TextBox 10">
            <a:extLst>
              <a:ext uri="{FF2B5EF4-FFF2-40B4-BE49-F238E27FC236}">
                <a16:creationId xmlns:a16="http://schemas.microsoft.com/office/drawing/2014/main" id="{B19FA261-5C7A-A83D-D70A-276F1C5F55D5}"/>
              </a:ext>
            </a:extLst>
          </p:cNvPr>
          <p:cNvSpPr txBox="1"/>
          <p:nvPr/>
        </p:nvSpPr>
        <p:spPr>
          <a:xfrm>
            <a:off x="5898524" y="2382592"/>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10" name="Picture 9" descr="A screenshot of a computer&#10;&#10;Description automatically generated">
            <a:extLst>
              <a:ext uri="{FF2B5EF4-FFF2-40B4-BE49-F238E27FC236}">
                <a16:creationId xmlns:a16="http://schemas.microsoft.com/office/drawing/2014/main" id="{F08322E5-5389-3665-2CC7-5EE2BC5BFA3F}"/>
              </a:ext>
            </a:extLst>
          </p:cNvPr>
          <p:cNvPicPr>
            <a:picLocks noChangeAspect="1"/>
          </p:cNvPicPr>
          <p:nvPr/>
        </p:nvPicPr>
        <p:blipFill>
          <a:blip r:embed="rId3"/>
          <a:srcRect t="1571"/>
          <a:stretch/>
        </p:blipFill>
        <p:spPr>
          <a:xfrm>
            <a:off x="237753" y="1480087"/>
            <a:ext cx="8714334" cy="3157855"/>
          </a:xfrm>
          <a:prstGeom prst="rect">
            <a:avLst/>
          </a:prstGeom>
        </p:spPr>
      </p:pic>
      <p:sp>
        <p:nvSpPr>
          <p:cNvPr id="14" name="Up Arrow 13">
            <a:extLst>
              <a:ext uri="{FF2B5EF4-FFF2-40B4-BE49-F238E27FC236}">
                <a16:creationId xmlns:a16="http://schemas.microsoft.com/office/drawing/2014/main" id="{DC94DD78-593F-F6DA-6943-EC2921C70C0F}"/>
              </a:ext>
            </a:extLst>
          </p:cNvPr>
          <p:cNvSpPr/>
          <p:nvPr/>
        </p:nvSpPr>
        <p:spPr>
          <a:xfrm rot="14669178">
            <a:off x="1069833" y="2810536"/>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5" name="Up Arrow 14">
            <a:extLst>
              <a:ext uri="{FF2B5EF4-FFF2-40B4-BE49-F238E27FC236}">
                <a16:creationId xmlns:a16="http://schemas.microsoft.com/office/drawing/2014/main" id="{D2553FC6-EA25-694F-024A-2B84364BBFE1}"/>
              </a:ext>
            </a:extLst>
          </p:cNvPr>
          <p:cNvSpPr/>
          <p:nvPr/>
        </p:nvSpPr>
        <p:spPr>
          <a:xfrm rot="14669178">
            <a:off x="724002" y="1452091"/>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6" name="Up Arrow 15">
            <a:extLst>
              <a:ext uri="{FF2B5EF4-FFF2-40B4-BE49-F238E27FC236}">
                <a16:creationId xmlns:a16="http://schemas.microsoft.com/office/drawing/2014/main" id="{103BB1C7-11EB-2929-E162-A7922C9ED7D3}"/>
              </a:ext>
            </a:extLst>
          </p:cNvPr>
          <p:cNvSpPr/>
          <p:nvPr/>
        </p:nvSpPr>
        <p:spPr>
          <a:xfrm rot="14669178">
            <a:off x="1178245" y="1814912"/>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106845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FB6FE-31C2-8F94-9BB1-274526638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E46DF-77B2-74EF-5995-2AE2A8698E2A}"/>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75F2DEB1-3E68-DD68-8196-CAE859E064EB}"/>
              </a:ext>
            </a:extLst>
          </p:cNvPr>
          <p:cNvSpPr>
            <a:spLocks noGrp="1"/>
          </p:cNvSpPr>
          <p:nvPr>
            <p:ph sz="half" idx="1"/>
          </p:nvPr>
        </p:nvSpPr>
        <p:spPr>
          <a:xfrm>
            <a:off x="237753" y="849090"/>
            <a:ext cx="8242368" cy="281604"/>
          </a:xfrm>
        </p:spPr>
        <p:txBody>
          <a:bodyPr/>
          <a:lstStyle/>
          <a:p>
            <a:pPr marL="49213" lvl="4" indent="0">
              <a:buNone/>
            </a:pPr>
            <a:r>
              <a:rPr lang="en-GB" b="1">
                <a:ea typeface="MS Mincho" panose="02020609040205080304" pitchFamily="49" charset="-128"/>
                <a:cs typeface="Arial" panose="020B0604020202020204" pitchFamily="34" charset="0"/>
              </a:rPr>
              <a:t>Exon summary </a:t>
            </a:r>
            <a:r>
              <a:rPr lang="en-GB">
                <a:ea typeface="MS Mincho" panose="02020609040205080304" pitchFamily="49" charset="-128"/>
                <a:cs typeface="Arial" panose="020B0604020202020204" pitchFamily="34" charset="0"/>
              </a:rPr>
              <a:t>displays </a:t>
            </a:r>
            <a:r>
              <a:rPr lang="en-GB">
                <a:solidFill>
                  <a:schemeClr val="accent5">
                    <a:lumMod val="60000"/>
                    <a:lumOff val="40000"/>
                  </a:schemeClr>
                </a:solidFill>
                <a:ea typeface="MS Mincho" panose="02020609040205080304" pitchFamily="49" charset="-128"/>
                <a:cs typeface="Arial" panose="020B0604020202020204" pitchFamily="34" charset="0"/>
              </a:rPr>
              <a:t>UTRs</a:t>
            </a:r>
            <a:r>
              <a:rPr lang="en-GB">
                <a:ea typeface="MS Mincho" panose="02020609040205080304" pitchFamily="49" charset="-128"/>
                <a:cs typeface="Arial" panose="020B0604020202020204" pitchFamily="34" charset="0"/>
              </a:rPr>
              <a:t>, </a:t>
            </a:r>
            <a:r>
              <a:rPr lang="en-GB">
                <a:solidFill>
                  <a:schemeClr val="accent1"/>
                </a:solidFill>
                <a:ea typeface="MS Mincho" panose="02020609040205080304" pitchFamily="49" charset="-128"/>
                <a:cs typeface="Arial" panose="020B0604020202020204" pitchFamily="34" charset="0"/>
              </a:rPr>
              <a:t>CDS</a:t>
            </a:r>
            <a:r>
              <a:rPr lang="en-GB">
                <a:ea typeface="MS Mincho" panose="02020609040205080304" pitchFamily="49" charset="-128"/>
                <a:cs typeface="Arial" panose="020B0604020202020204" pitchFamily="34" charset="0"/>
              </a:rPr>
              <a:t> and common variants that are colour coded.</a:t>
            </a:r>
            <a:endParaRPr lang="en-GB"/>
          </a:p>
        </p:txBody>
      </p:sp>
      <p:sp>
        <p:nvSpPr>
          <p:cNvPr id="6" name="Date Placeholder 5">
            <a:extLst>
              <a:ext uri="{FF2B5EF4-FFF2-40B4-BE49-F238E27FC236}">
                <a16:creationId xmlns:a16="http://schemas.microsoft.com/office/drawing/2014/main" id="{29EB88F7-F49B-F15D-3287-55C5BF3E1DBA}"/>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E4F4F5EA-1355-5516-E81B-F00A86251BB4}"/>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79B32152-AE5F-98BF-76ED-92F90BBB8CCF}"/>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24</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A30A3E59-FAAF-0452-B366-287952CEC264}"/>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sp>
        <p:nvSpPr>
          <p:cNvPr id="11" name="TextBox 10">
            <a:extLst>
              <a:ext uri="{FF2B5EF4-FFF2-40B4-BE49-F238E27FC236}">
                <a16:creationId xmlns:a16="http://schemas.microsoft.com/office/drawing/2014/main" id="{65D4358A-A29A-C7C5-ADF3-231DA03F203E}"/>
              </a:ext>
            </a:extLst>
          </p:cNvPr>
          <p:cNvSpPr txBox="1"/>
          <p:nvPr/>
        </p:nvSpPr>
        <p:spPr>
          <a:xfrm>
            <a:off x="5898524" y="2382592"/>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9" name="Picture 8" descr="A screenshot of a computer&#10;&#10;Description automatically generated">
            <a:extLst>
              <a:ext uri="{FF2B5EF4-FFF2-40B4-BE49-F238E27FC236}">
                <a16:creationId xmlns:a16="http://schemas.microsoft.com/office/drawing/2014/main" id="{F339A6FE-E797-A6A1-1425-844D0A643C64}"/>
              </a:ext>
            </a:extLst>
          </p:cNvPr>
          <p:cNvPicPr>
            <a:picLocks noChangeAspect="1"/>
          </p:cNvPicPr>
          <p:nvPr/>
        </p:nvPicPr>
        <p:blipFill>
          <a:blip r:embed="rId3"/>
          <a:stretch>
            <a:fillRect/>
          </a:stretch>
        </p:blipFill>
        <p:spPr>
          <a:xfrm>
            <a:off x="237753" y="1211910"/>
            <a:ext cx="7340400" cy="4022283"/>
          </a:xfrm>
          <a:prstGeom prst="rect">
            <a:avLst/>
          </a:prstGeom>
        </p:spPr>
      </p:pic>
      <p:sp>
        <p:nvSpPr>
          <p:cNvPr id="10" name="Up Arrow 9">
            <a:extLst>
              <a:ext uri="{FF2B5EF4-FFF2-40B4-BE49-F238E27FC236}">
                <a16:creationId xmlns:a16="http://schemas.microsoft.com/office/drawing/2014/main" id="{CAB5B65D-1D9D-C4D1-0578-D57904DE228B}"/>
              </a:ext>
            </a:extLst>
          </p:cNvPr>
          <p:cNvSpPr/>
          <p:nvPr/>
        </p:nvSpPr>
        <p:spPr>
          <a:xfrm rot="10101023">
            <a:off x="3418908" y="1968843"/>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2" name="Up Arrow 11">
            <a:extLst>
              <a:ext uri="{FF2B5EF4-FFF2-40B4-BE49-F238E27FC236}">
                <a16:creationId xmlns:a16="http://schemas.microsoft.com/office/drawing/2014/main" id="{7D882E12-E6D6-15EA-9452-A5E12E52CE87}"/>
              </a:ext>
            </a:extLst>
          </p:cNvPr>
          <p:cNvSpPr/>
          <p:nvPr/>
        </p:nvSpPr>
        <p:spPr>
          <a:xfrm rot="12297198">
            <a:off x="4108041" y="1978419"/>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3" name="TextBox 12">
            <a:extLst>
              <a:ext uri="{FF2B5EF4-FFF2-40B4-BE49-F238E27FC236}">
                <a16:creationId xmlns:a16="http://schemas.microsoft.com/office/drawing/2014/main" id="{5EE6883B-5060-72AF-5EF3-8A733A8B1BB7}"/>
              </a:ext>
            </a:extLst>
          </p:cNvPr>
          <p:cNvSpPr txBox="1"/>
          <p:nvPr/>
        </p:nvSpPr>
        <p:spPr>
          <a:xfrm>
            <a:off x="432000" y="5751217"/>
            <a:ext cx="3112625" cy="263310"/>
          </a:xfrm>
          <a:prstGeom prst="rect">
            <a:avLst/>
          </a:prstGeom>
          <a:noFill/>
        </p:spPr>
        <p:txBody>
          <a:bodyPr wrap="none" lIns="0" tIns="0" rIns="0" bIns="0" rtlCol="0">
            <a:noAutofit/>
          </a:bodyPr>
          <a:lstStyle/>
          <a:p>
            <a:pPr algn="l">
              <a:lnSpc>
                <a:spcPct val="105000"/>
              </a:lnSpc>
            </a:pPr>
            <a:r>
              <a:rPr lang="en-US" sz="1600">
                <a:solidFill>
                  <a:schemeClr val="tx1"/>
                </a:solidFill>
              </a:rPr>
              <a:t>Exon start and end phases (reading frames) are listed.</a:t>
            </a:r>
          </a:p>
        </p:txBody>
      </p:sp>
    </p:spTree>
    <p:extLst>
      <p:ext uri="{BB962C8B-B14F-4D97-AF65-F5344CB8AC3E}">
        <p14:creationId xmlns:p14="http://schemas.microsoft.com/office/powerpoint/2010/main" val="78710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72BBC-152D-0E6F-E6A3-A45142019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EC9DE-AD33-64E5-AED0-4E80FC810713}"/>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8692BB9A-2473-EAB6-83A0-7347F0F4EB8B}"/>
              </a:ext>
            </a:extLst>
          </p:cNvPr>
          <p:cNvSpPr>
            <a:spLocks noGrp="1"/>
          </p:cNvSpPr>
          <p:nvPr>
            <p:ph sz="half" idx="1"/>
          </p:nvPr>
        </p:nvSpPr>
        <p:spPr>
          <a:xfrm>
            <a:off x="237753" y="849090"/>
            <a:ext cx="8242368" cy="632154"/>
          </a:xfrm>
        </p:spPr>
        <p:txBody>
          <a:bodyPr/>
          <a:lstStyle/>
          <a:p>
            <a:pPr marL="49213" lvl="4" indent="0">
              <a:buNone/>
            </a:pPr>
            <a:r>
              <a:rPr lang="en-GB" b="1">
                <a:ea typeface="MS Mincho" panose="02020609040205080304" pitchFamily="49" charset="-128"/>
                <a:cs typeface="Arial" panose="020B0604020202020204" pitchFamily="34" charset="0"/>
              </a:rPr>
              <a:t>Protein summary </a:t>
            </a:r>
            <a:r>
              <a:rPr lang="en-GB">
                <a:ea typeface="MS Mincho" panose="02020609040205080304" pitchFamily="49" charset="-128"/>
                <a:cs typeface="Arial" panose="020B0604020202020204" pitchFamily="34" charset="0"/>
              </a:rPr>
              <a:t>displays protein domains, signal peptides and </a:t>
            </a:r>
            <a:r>
              <a:rPr lang="en-GB">
                <a:effectLst/>
                <a:ea typeface="MS Mincho" panose="02020609040205080304" pitchFamily="49" charset="-128"/>
                <a:cs typeface="Arial" panose="020B0604020202020204" pitchFamily="34" charset="0"/>
              </a:rPr>
              <a:t>transmembrane regions relative to the coding exons.</a:t>
            </a:r>
            <a:r>
              <a:rPr lang="en-GB">
                <a:effectLst/>
              </a:rPr>
              <a:t> </a:t>
            </a:r>
            <a:endParaRPr lang="en-GB"/>
          </a:p>
        </p:txBody>
      </p:sp>
      <p:sp>
        <p:nvSpPr>
          <p:cNvPr id="6" name="Date Placeholder 5">
            <a:extLst>
              <a:ext uri="{FF2B5EF4-FFF2-40B4-BE49-F238E27FC236}">
                <a16:creationId xmlns:a16="http://schemas.microsoft.com/office/drawing/2014/main" id="{C2B5BAF3-35B8-168C-23F2-F08F5341119B}"/>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1E807D34-942A-BEB6-630B-322440CF17D5}"/>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08B1B35E-A1F0-D237-317E-F4EB054E1927}"/>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25</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85573043-1A0C-1A56-0794-80D2EC56FF26}"/>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sp>
        <p:nvSpPr>
          <p:cNvPr id="11" name="TextBox 10">
            <a:extLst>
              <a:ext uri="{FF2B5EF4-FFF2-40B4-BE49-F238E27FC236}">
                <a16:creationId xmlns:a16="http://schemas.microsoft.com/office/drawing/2014/main" id="{3379659C-E5E4-FE72-FDB5-42B679082D89}"/>
              </a:ext>
            </a:extLst>
          </p:cNvPr>
          <p:cNvSpPr txBox="1"/>
          <p:nvPr/>
        </p:nvSpPr>
        <p:spPr>
          <a:xfrm>
            <a:off x="5898524" y="2382592"/>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14" name="Picture 13" descr="A screenshot of a computer&#10;&#10;Description automatically generated">
            <a:extLst>
              <a:ext uri="{FF2B5EF4-FFF2-40B4-BE49-F238E27FC236}">
                <a16:creationId xmlns:a16="http://schemas.microsoft.com/office/drawing/2014/main" id="{CD77581C-82FF-328F-0756-171B0CA787B8}"/>
              </a:ext>
            </a:extLst>
          </p:cNvPr>
          <p:cNvPicPr>
            <a:picLocks noChangeAspect="1"/>
          </p:cNvPicPr>
          <p:nvPr/>
        </p:nvPicPr>
        <p:blipFill>
          <a:blip r:embed="rId3"/>
          <a:stretch>
            <a:fillRect/>
          </a:stretch>
        </p:blipFill>
        <p:spPr>
          <a:xfrm>
            <a:off x="278447" y="1550099"/>
            <a:ext cx="7772400" cy="3396240"/>
          </a:xfrm>
          <a:prstGeom prst="rect">
            <a:avLst/>
          </a:prstGeom>
        </p:spPr>
      </p:pic>
      <p:sp>
        <p:nvSpPr>
          <p:cNvPr id="10" name="Up Arrow 9">
            <a:extLst>
              <a:ext uri="{FF2B5EF4-FFF2-40B4-BE49-F238E27FC236}">
                <a16:creationId xmlns:a16="http://schemas.microsoft.com/office/drawing/2014/main" id="{F9E85FE2-5A08-CB3F-4763-F4DEF65979AD}"/>
              </a:ext>
            </a:extLst>
          </p:cNvPr>
          <p:cNvSpPr/>
          <p:nvPr/>
        </p:nvSpPr>
        <p:spPr>
          <a:xfrm rot="18748479">
            <a:off x="932148" y="4506204"/>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2" name="Up Arrow 11">
            <a:extLst>
              <a:ext uri="{FF2B5EF4-FFF2-40B4-BE49-F238E27FC236}">
                <a16:creationId xmlns:a16="http://schemas.microsoft.com/office/drawing/2014/main" id="{EA4A2CEC-5EB6-CD16-6E18-7C1755DD2301}"/>
              </a:ext>
            </a:extLst>
          </p:cNvPr>
          <p:cNvSpPr/>
          <p:nvPr/>
        </p:nvSpPr>
        <p:spPr>
          <a:xfrm rot="13736127">
            <a:off x="1202077" y="2999740"/>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157492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B9952-381E-CFD0-C6BC-88EF58A2B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13862-F766-05D3-7240-62FEFF88C707}"/>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7375B361-2B19-D2BD-478F-F7DA8F6E4D50}"/>
              </a:ext>
            </a:extLst>
          </p:cNvPr>
          <p:cNvSpPr>
            <a:spLocks noGrp="1"/>
          </p:cNvSpPr>
          <p:nvPr>
            <p:ph sz="half" idx="1"/>
          </p:nvPr>
        </p:nvSpPr>
        <p:spPr>
          <a:xfrm>
            <a:off x="237753" y="849090"/>
            <a:ext cx="8242368" cy="557016"/>
          </a:xfrm>
        </p:spPr>
        <p:txBody>
          <a:bodyPr/>
          <a:lstStyle/>
          <a:p>
            <a:pPr marL="49213" lvl="4" indent="0">
              <a:buNone/>
            </a:pPr>
            <a:r>
              <a:rPr lang="en-GB" b="1">
                <a:ea typeface="MS Mincho" panose="02020609040205080304" pitchFamily="49" charset="-128"/>
                <a:cs typeface="Arial" panose="020B0604020202020204" pitchFamily="34" charset="0"/>
              </a:rPr>
              <a:t>Variation data </a:t>
            </a:r>
            <a:r>
              <a:rPr lang="en-GB">
                <a:ea typeface="MS Mincho" panose="02020609040205080304" pitchFamily="49" charset="-128"/>
                <a:cs typeface="Arial" panose="020B0604020202020204" pitchFamily="34" charset="0"/>
              </a:rPr>
              <a:t>in </a:t>
            </a:r>
            <a:r>
              <a:rPr lang="en-GB" err="1">
                <a:ea typeface="MS Mincho" panose="02020609040205080304" pitchFamily="49" charset="-128"/>
                <a:cs typeface="Arial" panose="020B0604020202020204" pitchFamily="34" charset="0"/>
              </a:rPr>
              <a:t>Ensembl</a:t>
            </a:r>
            <a:r>
              <a:rPr lang="en-GB">
                <a:ea typeface="MS Mincho" panose="02020609040205080304" pitchFamily="49" charset="-128"/>
                <a:cs typeface="Arial" panose="020B0604020202020204" pitchFamily="34" charset="0"/>
              </a:rPr>
              <a:t> is a colour coded annotation that denotes the consequence of the change, e.g. frameshift. </a:t>
            </a:r>
            <a:r>
              <a:rPr lang="en-GB">
                <a:effectLst/>
              </a:rPr>
              <a:t> </a:t>
            </a:r>
            <a:endParaRPr lang="en-GB"/>
          </a:p>
        </p:txBody>
      </p:sp>
      <p:sp>
        <p:nvSpPr>
          <p:cNvPr id="6" name="Date Placeholder 5">
            <a:extLst>
              <a:ext uri="{FF2B5EF4-FFF2-40B4-BE49-F238E27FC236}">
                <a16:creationId xmlns:a16="http://schemas.microsoft.com/office/drawing/2014/main" id="{3D57374D-9906-F3C3-36B7-E57AF66ED036}"/>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97AD6644-5E6B-9D29-43FC-4A5598AC297B}"/>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5A70C164-5D99-5B29-7BEC-19BDC2D48C3F}"/>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26</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90B9D2B0-F6A5-A333-0B31-26211AFDB3B1}"/>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sp>
        <p:nvSpPr>
          <p:cNvPr id="11" name="TextBox 10">
            <a:extLst>
              <a:ext uri="{FF2B5EF4-FFF2-40B4-BE49-F238E27FC236}">
                <a16:creationId xmlns:a16="http://schemas.microsoft.com/office/drawing/2014/main" id="{7640D8BB-29E8-775D-186A-FA5F26189796}"/>
              </a:ext>
            </a:extLst>
          </p:cNvPr>
          <p:cNvSpPr txBox="1"/>
          <p:nvPr/>
        </p:nvSpPr>
        <p:spPr>
          <a:xfrm>
            <a:off x="5898524" y="2382592"/>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9" name="Picture 8" descr="A screenshot of a computer&#10;&#10;Description automatically generated">
            <a:extLst>
              <a:ext uri="{FF2B5EF4-FFF2-40B4-BE49-F238E27FC236}">
                <a16:creationId xmlns:a16="http://schemas.microsoft.com/office/drawing/2014/main" id="{E0559C55-2E3E-E7CD-7DE9-E3AA8E2B8A6A}"/>
              </a:ext>
            </a:extLst>
          </p:cNvPr>
          <p:cNvPicPr>
            <a:picLocks noChangeAspect="1"/>
          </p:cNvPicPr>
          <p:nvPr/>
        </p:nvPicPr>
        <p:blipFill>
          <a:blip r:embed="rId3"/>
          <a:stretch>
            <a:fillRect/>
          </a:stretch>
        </p:blipFill>
        <p:spPr>
          <a:xfrm>
            <a:off x="237753" y="1470663"/>
            <a:ext cx="7772400" cy="4671225"/>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641E875F-D3D6-3210-A1E4-B051DD92E5F7}"/>
              </a:ext>
            </a:extLst>
          </p:cNvPr>
          <p:cNvPicPr>
            <a:picLocks noChangeAspect="1"/>
          </p:cNvPicPr>
          <p:nvPr/>
        </p:nvPicPr>
        <p:blipFill>
          <a:blip r:embed="rId4"/>
          <a:stretch>
            <a:fillRect/>
          </a:stretch>
        </p:blipFill>
        <p:spPr>
          <a:xfrm>
            <a:off x="4821843" y="4797495"/>
            <a:ext cx="1817903" cy="1600335"/>
          </a:xfrm>
          <a:prstGeom prst="rect">
            <a:avLst/>
          </a:prstGeom>
        </p:spPr>
      </p:pic>
      <p:sp>
        <p:nvSpPr>
          <p:cNvPr id="13" name="Up Arrow 12">
            <a:extLst>
              <a:ext uri="{FF2B5EF4-FFF2-40B4-BE49-F238E27FC236}">
                <a16:creationId xmlns:a16="http://schemas.microsoft.com/office/drawing/2014/main" id="{7D07E8F8-345A-7008-FEC9-09C12A532851}"/>
              </a:ext>
            </a:extLst>
          </p:cNvPr>
          <p:cNvSpPr/>
          <p:nvPr/>
        </p:nvSpPr>
        <p:spPr>
          <a:xfrm rot="20158380">
            <a:off x="4480131" y="4714950"/>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4" name="Up Arrow 13">
            <a:extLst>
              <a:ext uri="{FF2B5EF4-FFF2-40B4-BE49-F238E27FC236}">
                <a16:creationId xmlns:a16="http://schemas.microsoft.com/office/drawing/2014/main" id="{B0F0F3C4-91A9-ACE5-D0CC-B0F753686FDA}"/>
              </a:ext>
            </a:extLst>
          </p:cNvPr>
          <p:cNvSpPr/>
          <p:nvPr/>
        </p:nvSpPr>
        <p:spPr>
          <a:xfrm rot="17140170">
            <a:off x="6240832" y="4993086"/>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2308341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19F59-A03D-9D11-AFF5-1D51DED68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C6161-AA75-8589-DA00-757E185D9A69}"/>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5C145BCC-A062-1B36-6E06-031FC1C29CAC}"/>
              </a:ext>
            </a:extLst>
          </p:cNvPr>
          <p:cNvSpPr>
            <a:spLocks noGrp="1"/>
          </p:cNvSpPr>
          <p:nvPr>
            <p:ph sz="half" idx="1"/>
          </p:nvPr>
        </p:nvSpPr>
        <p:spPr>
          <a:xfrm>
            <a:off x="237753" y="849090"/>
            <a:ext cx="8242368" cy="557016"/>
          </a:xfrm>
        </p:spPr>
        <p:txBody>
          <a:bodyPr/>
          <a:lstStyle/>
          <a:p>
            <a:pPr marL="49213" lvl="4" indent="0">
              <a:buNone/>
            </a:pPr>
            <a:r>
              <a:rPr lang="en-GB" b="1">
                <a:ea typeface="MS Mincho" panose="02020609040205080304" pitchFamily="49" charset="-128"/>
                <a:cs typeface="Arial" panose="020B0604020202020204" pitchFamily="34" charset="0"/>
              </a:rPr>
              <a:t>Export data for use in other software (e.g. EMBOSS </a:t>
            </a:r>
            <a:r>
              <a:rPr lang="en-GB" b="1" err="1">
                <a:ea typeface="MS Mincho" panose="02020609040205080304" pitchFamily="49" charset="-128"/>
                <a:cs typeface="Arial" panose="020B0604020202020204" pitchFamily="34" charset="0"/>
              </a:rPr>
              <a:t>CpGPlot</a:t>
            </a:r>
            <a:r>
              <a:rPr lang="en-GB" b="1">
                <a:ea typeface="MS Mincho" panose="02020609040205080304" pitchFamily="49" charset="-128"/>
                <a:cs typeface="Arial" panose="020B0604020202020204" pitchFamily="34" charset="0"/>
              </a:rPr>
              <a:t> or CRISPR sgRNA design tool).</a:t>
            </a:r>
            <a:endParaRPr lang="en-GB"/>
          </a:p>
        </p:txBody>
      </p:sp>
      <p:sp>
        <p:nvSpPr>
          <p:cNvPr id="6" name="Date Placeholder 5">
            <a:extLst>
              <a:ext uri="{FF2B5EF4-FFF2-40B4-BE49-F238E27FC236}">
                <a16:creationId xmlns:a16="http://schemas.microsoft.com/office/drawing/2014/main" id="{30FDF17F-A604-BEE1-5E73-4FB59E54A6A4}"/>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627AEC27-F3B7-ADF6-0AF1-CF45386698B4}"/>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D9FD7D4E-E20E-DB13-1F7B-9C07C03B150B}"/>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27</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54C22FAE-A5CA-293D-7F58-29DE8F1E565D}"/>
              </a:ext>
            </a:extLst>
          </p:cNvPr>
          <p:cNvSpPr>
            <a:spLocks noGrp="1"/>
          </p:cNvSpPr>
          <p:nvPr>
            <p:ph type="subTitle" idx="13"/>
          </p:nvPr>
        </p:nvSpPr>
        <p:spPr>
          <a:xfrm>
            <a:off x="237937" y="460170"/>
            <a:ext cx="5439382" cy="371567"/>
          </a:xfrm>
        </p:spPr>
        <p:txBody>
          <a:bodyPr/>
          <a:lstStyle/>
          <a:p>
            <a:r>
              <a:rPr lang="en-US" err="1"/>
              <a:t>Ensembl</a:t>
            </a:r>
            <a:r>
              <a:rPr lang="en-US"/>
              <a:t> example</a:t>
            </a:r>
          </a:p>
        </p:txBody>
      </p:sp>
      <p:sp>
        <p:nvSpPr>
          <p:cNvPr id="11" name="TextBox 10">
            <a:extLst>
              <a:ext uri="{FF2B5EF4-FFF2-40B4-BE49-F238E27FC236}">
                <a16:creationId xmlns:a16="http://schemas.microsoft.com/office/drawing/2014/main" id="{A973CDDB-230B-8638-AF47-AD8DA310936F}"/>
              </a:ext>
            </a:extLst>
          </p:cNvPr>
          <p:cNvSpPr txBox="1"/>
          <p:nvPr/>
        </p:nvSpPr>
        <p:spPr>
          <a:xfrm>
            <a:off x="5898524" y="2382592"/>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10" name="Picture 9" descr="A screenshot of a computer&#10;&#10;Description automatically generated">
            <a:extLst>
              <a:ext uri="{FF2B5EF4-FFF2-40B4-BE49-F238E27FC236}">
                <a16:creationId xmlns:a16="http://schemas.microsoft.com/office/drawing/2014/main" id="{C62B9600-D8A1-E307-BE4F-184070377CA7}"/>
              </a:ext>
            </a:extLst>
          </p:cNvPr>
          <p:cNvPicPr>
            <a:picLocks noChangeAspect="1"/>
          </p:cNvPicPr>
          <p:nvPr/>
        </p:nvPicPr>
        <p:blipFill>
          <a:blip r:embed="rId3"/>
          <a:stretch>
            <a:fillRect/>
          </a:stretch>
        </p:blipFill>
        <p:spPr>
          <a:xfrm>
            <a:off x="1571644" y="1941982"/>
            <a:ext cx="5961888" cy="3506740"/>
          </a:xfrm>
          <a:prstGeom prst="rect">
            <a:avLst/>
          </a:prstGeom>
        </p:spPr>
      </p:pic>
      <p:sp>
        <p:nvSpPr>
          <p:cNvPr id="15" name="TextBox 14">
            <a:extLst>
              <a:ext uri="{FF2B5EF4-FFF2-40B4-BE49-F238E27FC236}">
                <a16:creationId xmlns:a16="http://schemas.microsoft.com/office/drawing/2014/main" id="{36EBE260-01FF-DF81-5BEB-272CD0CF76FA}"/>
              </a:ext>
            </a:extLst>
          </p:cNvPr>
          <p:cNvSpPr txBox="1"/>
          <p:nvPr/>
        </p:nvSpPr>
        <p:spPr>
          <a:xfrm>
            <a:off x="1610468" y="1713998"/>
            <a:ext cx="5111496" cy="301752"/>
          </a:xfrm>
          <a:prstGeom prst="rect">
            <a:avLst/>
          </a:prstGeom>
          <a:noFill/>
        </p:spPr>
        <p:txBody>
          <a:bodyPr wrap="none" lIns="0" tIns="0" rIns="0" bIns="0" rtlCol="0">
            <a:noAutofit/>
          </a:bodyPr>
          <a:lstStyle/>
          <a:p>
            <a:pPr algn="l">
              <a:lnSpc>
                <a:spcPct val="105000"/>
              </a:lnSpc>
            </a:pPr>
            <a:r>
              <a:rPr lang="en-US" sz="1600">
                <a:solidFill>
                  <a:schemeClr val="tx1"/>
                </a:solidFill>
              </a:rPr>
              <a:t>https://</a:t>
            </a:r>
            <a:r>
              <a:rPr lang="en-US" sz="1600" err="1">
                <a:solidFill>
                  <a:schemeClr val="tx1"/>
                </a:solidFill>
              </a:rPr>
              <a:t>www.ebi.ac.uk</a:t>
            </a:r>
            <a:r>
              <a:rPr lang="en-US" sz="1600">
                <a:solidFill>
                  <a:schemeClr val="tx1"/>
                </a:solidFill>
              </a:rPr>
              <a:t>/</a:t>
            </a:r>
            <a:r>
              <a:rPr lang="en-US" sz="1600" err="1">
                <a:solidFill>
                  <a:schemeClr val="tx1"/>
                </a:solidFill>
              </a:rPr>
              <a:t>jdispatcher</a:t>
            </a:r>
            <a:r>
              <a:rPr lang="en-US" sz="1600">
                <a:solidFill>
                  <a:schemeClr val="tx1"/>
                </a:solidFill>
              </a:rPr>
              <a:t>/</a:t>
            </a:r>
            <a:r>
              <a:rPr lang="en-US" sz="1600" err="1">
                <a:solidFill>
                  <a:schemeClr val="tx1"/>
                </a:solidFill>
              </a:rPr>
              <a:t>seqstats</a:t>
            </a:r>
            <a:r>
              <a:rPr lang="en-US" sz="1600">
                <a:solidFill>
                  <a:schemeClr val="tx1"/>
                </a:solidFill>
              </a:rPr>
              <a:t>/</a:t>
            </a:r>
            <a:r>
              <a:rPr lang="en-US" sz="1600" err="1">
                <a:solidFill>
                  <a:schemeClr val="tx1"/>
                </a:solidFill>
              </a:rPr>
              <a:t>emboss_cpgplot</a:t>
            </a:r>
            <a:endParaRPr lang="en-US" sz="1600">
              <a:solidFill>
                <a:schemeClr val="tx1"/>
              </a:solidFill>
            </a:endParaRPr>
          </a:p>
        </p:txBody>
      </p:sp>
    </p:spTree>
    <p:extLst>
      <p:ext uri="{BB962C8B-B14F-4D97-AF65-F5344CB8AC3E}">
        <p14:creationId xmlns:p14="http://schemas.microsoft.com/office/powerpoint/2010/main" val="27623512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F5E59-A9DB-65E7-F0FE-E99614D097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5637E-5D26-E45D-92B9-03C584754A62}"/>
              </a:ext>
            </a:extLst>
          </p:cNvPr>
          <p:cNvSpPr>
            <a:spLocks noGrp="1"/>
          </p:cNvSpPr>
          <p:nvPr>
            <p:ph type="title"/>
          </p:nvPr>
        </p:nvSpPr>
        <p:spPr/>
        <p:txBody>
          <a:bodyPr/>
          <a:lstStyle/>
          <a:p>
            <a:r>
              <a:rPr lang="en-US"/>
              <a:t>Genome Browsers</a:t>
            </a:r>
          </a:p>
        </p:txBody>
      </p:sp>
      <p:sp>
        <p:nvSpPr>
          <p:cNvPr id="3" name="Content Placeholder 2">
            <a:extLst>
              <a:ext uri="{FF2B5EF4-FFF2-40B4-BE49-F238E27FC236}">
                <a16:creationId xmlns:a16="http://schemas.microsoft.com/office/drawing/2014/main" id="{5F95CD27-F273-DFCD-C834-E61B8FF25FAB}"/>
              </a:ext>
            </a:extLst>
          </p:cNvPr>
          <p:cNvSpPr>
            <a:spLocks noGrp="1"/>
          </p:cNvSpPr>
          <p:nvPr>
            <p:ph sz="half" idx="1"/>
          </p:nvPr>
        </p:nvSpPr>
        <p:spPr>
          <a:xfrm>
            <a:off x="237937" y="793768"/>
            <a:ext cx="8242368" cy="281604"/>
          </a:xfrm>
        </p:spPr>
        <p:txBody>
          <a:bodyPr/>
          <a:lstStyle/>
          <a:p>
            <a:pPr marL="49213" lvl="4" indent="0">
              <a:buNone/>
            </a:pPr>
            <a:r>
              <a:rPr lang="en-GB">
                <a:ea typeface="MS Mincho" panose="02020609040205080304" pitchFamily="49" charset="-128"/>
                <a:cs typeface="Arial" panose="020B0604020202020204" pitchFamily="34" charset="0"/>
              </a:rPr>
              <a:t>UCSC genome browser: http://</a:t>
            </a:r>
            <a:r>
              <a:rPr lang="en-GB" err="1">
                <a:ea typeface="MS Mincho" panose="02020609040205080304" pitchFamily="49" charset="-128"/>
                <a:cs typeface="Arial" panose="020B0604020202020204" pitchFamily="34" charset="0"/>
              </a:rPr>
              <a:t>genome.ucsc.edu</a:t>
            </a:r>
            <a:endParaRPr lang="en-GB">
              <a:ea typeface="MS Mincho" panose="02020609040205080304" pitchFamily="49" charset="-128"/>
              <a:cs typeface="Arial" panose="020B0604020202020204" pitchFamily="34" charset="0"/>
            </a:endParaRPr>
          </a:p>
          <a:p>
            <a:pPr marL="49213" lvl="4" indent="0">
              <a:buNone/>
            </a:pPr>
            <a:endParaRPr lang="en-GB"/>
          </a:p>
        </p:txBody>
      </p:sp>
      <p:sp>
        <p:nvSpPr>
          <p:cNvPr id="6" name="Date Placeholder 5">
            <a:extLst>
              <a:ext uri="{FF2B5EF4-FFF2-40B4-BE49-F238E27FC236}">
                <a16:creationId xmlns:a16="http://schemas.microsoft.com/office/drawing/2014/main" id="{71CF699F-1464-45BB-BDB0-947F99A37E1C}"/>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9DCF9EC3-4361-3BAF-42D4-B057F5DE1966}"/>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FD827C67-0A5A-3628-586D-47678D1E2C27}"/>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28</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FCC41769-38D6-58A2-2581-0E76DD624D2C}"/>
              </a:ext>
            </a:extLst>
          </p:cNvPr>
          <p:cNvSpPr>
            <a:spLocks noGrp="1"/>
          </p:cNvSpPr>
          <p:nvPr>
            <p:ph type="subTitle" idx="13"/>
          </p:nvPr>
        </p:nvSpPr>
        <p:spPr>
          <a:xfrm>
            <a:off x="237937" y="460170"/>
            <a:ext cx="5439382" cy="371567"/>
          </a:xfrm>
        </p:spPr>
        <p:txBody>
          <a:bodyPr/>
          <a:lstStyle/>
          <a:p>
            <a:r>
              <a:rPr lang="en-US"/>
              <a:t>Other browsers</a:t>
            </a:r>
          </a:p>
        </p:txBody>
      </p:sp>
      <p:sp>
        <p:nvSpPr>
          <p:cNvPr id="11" name="TextBox 10">
            <a:extLst>
              <a:ext uri="{FF2B5EF4-FFF2-40B4-BE49-F238E27FC236}">
                <a16:creationId xmlns:a16="http://schemas.microsoft.com/office/drawing/2014/main" id="{68984BEF-1737-1573-B64E-B3EAB62877E2}"/>
              </a:ext>
            </a:extLst>
          </p:cNvPr>
          <p:cNvSpPr txBox="1"/>
          <p:nvPr/>
        </p:nvSpPr>
        <p:spPr>
          <a:xfrm>
            <a:off x="5898524" y="2382592"/>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10" name="Picture 9" descr="A screenshot of a computer&#10;&#10;Description automatically generated">
            <a:extLst>
              <a:ext uri="{FF2B5EF4-FFF2-40B4-BE49-F238E27FC236}">
                <a16:creationId xmlns:a16="http://schemas.microsoft.com/office/drawing/2014/main" id="{38F9AAC4-783E-4EC7-9420-5B95C6FDCAB4}"/>
              </a:ext>
            </a:extLst>
          </p:cNvPr>
          <p:cNvPicPr>
            <a:picLocks noChangeAspect="1"/>
          </p:cNvPicPr>
          <p:nvPr/>
        </p:nvPicPr>
        <p:blipFill>
          <a:blip r:embed="rId3"/>
          <a:stretch>
            <a:fillRect/>
          </a:stretch>
        </p:blipFill>
        <p:spPr>
          <a:xfrm>
            <a:off x="1212564" y="1156588"/>
            <a:ext cx="6778023" cy="5103970"/>
          </a:xfrm>
          <a:prstGeom prst="rect">
            <a:avLst/>
          </a:prstGeom>
        </p:spPr>
      </p:pic>
      <p:sp>
        <p:nvSpPr>
          <p:cNvPr id="13" name="Up Arrow 12">
            <a:extLst>
              <a:ext uri="{FF2B5EF4-FFF2-40B4-BE49-F238E27FC236}">
                <a16:creationId xmlns:a16="http://schemas.microsoft.com/office/drawing/2014/main" id="{0A558671-29CC-9DC1-259C-8C42ABF77752}"/>
              </a:ext>
            </a:extLst>
          </p:cNvPr>
          <p:cNvSpPr/>
          <p:nvPr/>
        </p:nvSpPr>
        <p:spPr>
          <a:xfrm rot="7675367">
            <a:off x="1280346" y="4375310"/>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4" name="Up Arrow 13">
            <a:extLst>
              <a:ext uri="{FF2B5EF4-FFF2-40B4-BE49-F238E27FC236}">
                <a16:creationId xmlns:a16="http://schemas.microsoft.com/office/drawing/2014/main" id="{1B23B300-DFEE-6445-25CA-28A0B87D1A52}"/>
              </a:ext>
            </a:extLst>
          </p:cNvPr>
          <p:cNvSpPr/>
          <p:nvPr/>
        </p:nvSpPr>
        <p:spPr>
          <a:xfrm rot="7675367">
            <a:off x="1360122" y="5373359"/>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5" name="Up Arrow 14">
            <a:extLst>
              <a:ext uri="{FF2B5EF4-FFF2-40B4-BE49-F238E27FC236}">
                <a16:creationId xmlns:a16="http://schemas.microsoft.com/office/drawing/2014/main" id="{EF717C73-4CA8-C9E9-C03D-90BA56450DD3}"/>
              </a:ext>
            </a:extLst>
          </p:cNvPr>
          <p:cNvSpPr/>
          <p:nvPr/>
        </p:nvSpPr>
        <p:spPr>
          <a:xfrm rot="7675367">
            <a:off x="1007070" y="5774924"/>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6" name="Up Arrow 15">
            <a:extLst>
              <a:ext uri="{FF2B5EF4-FFF2-40B4-BE49-F238E27FC236}">
                <a16:creationId xmlns:a16="http://schemas.microsoft.com/office/drawing/2014/main" id="{EE4B92C3-E204-2D0D-A7C0-0D9F3C9605FD}"/>
              </a:ext>
            </a:extLst>
          </p:cNvPr>
          <p:cNvSpPr/>
          <p:nvPr/>
        </p:nvSpPr>
        <p:spPr>
          <a:xfrm rot="7675367">
            <a:off x="995849" y="2975027"/>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256574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89359-1251-A44F-CD8D-F1435D3FE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027058-855F-06A1-F8BB-4B210550A49A}"/>
              </a:ext>
            </a:extLst>
          </p:cNvPr>
          <p:cNvSpPr>
            <a:spLocks noGrp="1"/>
          </p:cNvSpPr>
          <p:nvPr>
            <p:ph type="ctrTitle"/>
          </p:nvPr>
        </p:nvSpPr>
        <p:spPr/>
        <p:txBody>
          <a:bodyPr/>
          <a:lstStyle/>
          <a:p>
            <a:r>
              <a:rPr lang="en-US"/>
              <a:t>Gene Structure</a:t>
            </a:r>
          </a:p>
        </p:txBody>
      </p:sp>
      <p:sp>
        <p:nvSpPr>
          <p:cNvPr id="4" name="Date Placeholder 3">
            <a:extLst>
              <a:ext uri="{FF2B5EF4-FFF2-40B4-BE49-F238E27FC236}">
                <a16:creationId xmlns:a16="http://schemas.microsoft.com/office/drawing/2014/main" id="{854A225B-CFF9-DAE1-CA7B-0B5D598EA792}"/>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5CCE0A2-95A6-AE4D-B9A2-9E1503AD6AE8}"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5" name="Footer Placeholder 4">
            <a:extLst>
              <a:ext uri="{FF2B5EF4-FFF2-40B4-BE49-F238E27FC236}">
                <a16:creationId xmlns:a16="http://schemas.microsoft.com/office/drawing/2014/main" id="{371779DF-5C03-72EE-C99D-A8E40E318204}"/>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Slide Number Placeholder 5">
            <a:extLst>
              <a:ext uri="{FF2B5EF4-FFF2-40B4-BE49-F238E27FC236}">
                <a16:creationId xmlns:a16="http://schemas.microsoft.com/office/drawing/2014/main" id="{B1D16B54-4586-3491-8300-10974C3DF01C}"/>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29</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Tree>
    <p:extLst>
      <p:ext uri="{BB962C8B-B14F-4D97-AF65-F5344CB8AC3E}">
        <p14:creationId xmlns:p14="http://schemas.microsoft.com/office/powerpoint/2010/main" val="22899613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9F016-2552-91CB-0CC8-04C4A6C690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4B25B-9503-0DDD-E38B-1744964800DD}"/>
              </a:ext>
            </a:extLst>
          </p:cNvPr>
          <p:cNvSpPr>
            <a:spLocks noGrp="1"/>
          </p:cNvSpPr>
          <p:nvPr>
            <p:ph type="ctrTitle"/>
          </p:nvPr>
        </p:nvSpPr>
        <p:spPr/>
        <p:txBody>
          <a:bodyPr/>
          <a:lstStyle/>
          <a:p>
            <a:r>
              <a:rPr lang="en-US"/>
              <a:t>Reference Genomes</a:t>
            </a:r>
          </a:p>
        </p:txBody>
      </p:sp>
      <p:sp>
        <p:nvSpPr>
          <p:cNvPr id="4" name="Date Placeholder 3">
            <a:extLst>
              <a:ext uri="{FF2B5EF4-FFF2-40B4-BE49-F238E27FC236}">
                <a16:creationId xmlns:a16="http://schemas.microsoft.com/office/drawing/2014/main" id="{8994656F-D8AC-3AF0-5C46-C27070F77A64}"/>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5CCE0A2-95A6-AE4D-B9A2-9E1503AD6AE8}"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5" name="Footer Placeholder 4">
            <a:extLst>
              <a:ext uri="{FF2B5EF4-FFF2-40B4-BE49-F238E27FC236}">
                <a16:creationId xmlns:a16="http://schemas.microsoft.com/office/drawing/2014/main" id="{AD687E3B-EF35-8B7E-1249-15B941AC933A}"/>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Slide Number Placeholder 5">
            <a:extLst>
              <a:ext uri="{FF2B5EF4-FFF2-40B4-BE49-F238E27FC236}">
                <a16:creationId xmlns:a16="http://schemas.microsoft.com/office/drawing/2014/main" id="{18AD3E0D-63D0-A8C1-8A86-77D8C15AE07D}"/>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Tree>
    <p:extLst>
      <p:ext uri="{BB962C8B-B14F-4D97-AF65-F5344CB8AC3E}">
        <p14:creationId xmlns:p14="http://schemas.microsoft.com/office/powerpoint/2010/main" val="344187995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D3301-96BC-2264-9A2C-3169BDEFED20}"/>
            </a:ext>
          </a:extLst>
        </p:cNvPr>
        <p:cNvGrpSpPr/>
        <p:nvPr/>
      </p:nvGrpSpPr>
      <p:grpSpPr>
        <a:xfrm>
          <a:off x="0" y="0"/>
          <a:ext cx="0" cy="0"/>
          <a:chOff x="0" y="0"/>
          <a:chExt cx="0" cy="0"/>
        </a:xfrm>
      </p:grpSpPr>
      <p:sp>
        <p:nvSpPr>
          <p:cNvPr id="105" name="Down Arrow 104">
            <a:extLst>
              <a:ext uri="{FF2B5EF4-FFF2-40B4-BE49-F238E27FC236}">
                <a16:creationId xmlns:a16="http://schemas.microsoft.com/office/drawing/2014/main" id="{5EE270C0-4D6A-D3FD-3871-603EDD17AC6A}"/>
              </a:ext>
            </a:extLst>
          </p:cNvPr>
          <p:cNvSpPr/>
          <p:nvPr/>
        </p:nvSpPr>
        <p:spPr>
          <a:xfrm>
            <a:off x="5038770" y="3783612"/>
            <a:ext cx="159922" cy="1470363"/>
          </a:xfrm>
          <a:prstGeom prst="downArrow">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 name="Title 1">
            <a:extLst>
              <a:ext uri="{FF2B5EF4-FFF2-40B4-BE49-F238E27FC236}">
                <a16:creationId xmlns:a16="http://schemas.microsoft.com/office/drawing/2014/main" id="{BE73CFED-EC55-B081-0B19-770B4CA6A9ED}"/>
              </a:ext>
            </a:extLst>
          </p:cNvPr>
          <p:cNvSpPr>
            <a:spLocks noGrp="1"/>
          </p:cNvSpPr>
          <p:nvPr>
            <p:ph type="title"/>
          </p:nvPr>
        </p:nvSpPr>
        <p:spPr/>
        <p:txBody>
          <a:bodyPr/>
          <a:lstStyle/>
          <a:p>
            <a:r>
              <a:rPr lang="en-US"/>
              <a:t>Gene Structure</a:t>
            </a:r>
          </a:p>
        </p:txBody>
      </p:sp>
      <p:sp>
        <p:nvSpPr>
          <p:cNvPr id="3" name="Content Placeholder 2">
            <a:extLst>
              <a:ext uri="{FF2B5EF4-FFF2-40B4-BE49-F238E27FC236}">
                <a16:creationId xmlns:a16="http://schemas.microsoft.com/office/drawing/2014/main" id="{316D2765-C3EA-E370-1EA9-7412CB4684EA}"/>
              </a:ext>
            </a:extLst>
          </p:cNvPr>
          <p:cNvSpPr>
            <a:spLocks noGrp="1"/>
          </p:cNvSpPr>
          <p:nvPr>
            <p:ph idx="1"/>
          </p:nvPr>
        </p:nvSpPr>
        <p:spPr>
          <a:xfrm>
            <a:off x="237753" y="884491"/>
            <a:ext cx="8667378" cy="454547"/>
          </a:xfrm>
        </p:spPr>
        <p:txBody>
          <a:bodyPr/>
          <a:lstStyle/>
          <a:p>
            <a:r>
              <a:rPr lang="en-GB"/>
              <a:t>Protein coding or non-protein coding DNA sequences. </a:t>
            </a:r>
          </a:p>
        </p:txBody>
      </p:sp>
      <p:sp>
        <p:nvSpPr>
          <p:cNvPr id="5" name="Date Placeholder 4">
            <a:extLst>
              <a:ext uri="{FF2B5EF4-FFF2-40B4-BE49-F238E27FC236}">
                <a16:creationId xmlns:a16="http://schemas.microsoft.com/office/drawing/2014/main" id="{68F0DABB-FC3D-1B52-7B5A-1E69E95C35DC}"/>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9C90EC42-A3DA-8254-4CD4-8DFC824B5B6A}"/>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D6C23941-73AB-724B-0C05-C6E0CC26AEB9}"/>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30</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F959A9A3-1363-46A5-2F50-552A07AE36F4}"/>
              </a:ext>
            </a:extLst>
          </p:cNvPr>
          <p:cNvSpPr>
            <a:spLocks noGrp="1"/>
          </p:cNvSpPr>
          <p:nvPr>
            <p:ph type="subTitle" idx="13"/>
          </p:nvPr>
        </p:nvSpPr>
        <p:spPr/>
        <p:txBody>
          <a:bodyPr/>
          <a:lstStyle/>
          <a:p>
            <a:r>
              <a:rPr lang="en-US"/>
              <a:t>What is a gene?</a:t>
            </a:r>
          </a:p>
        </p:txBody>
      </p:sp>
      <p:cxnSp>
        <p:nvCxnSpPr>
          <p:cNvPr id="9" name="Straight Connector 8">
            <a:extLst>
              <a:ext uri="{FF2B5EF4-FFF2-40B4-BE49-F238E27FC236}">
                <a16:creationId xmlns:a16="http://schemas.microsoft.com/office/drawing/2014/main" id="{4146C78A-C8E1-ED12-13F8-FF38879DDDBE}"/>
              </a:ext>
            </a:extLst>
          </p:cNvPr>
          <p:cNvCxnSpPr/>
          <p:nvPr/>
        </p:nvCxnSpPr>
        <p:spPr>
          <a:xfrm>
            <a:off x="793433" y="3436141"/>
            <a:ext cx="6696891"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4C4D85A9-6FE7-9F6C-5459-17A629E4CBE4}"/>
              </a:ext>
            </a:extLst>
          </p:cNvPr>
          <p:cNvSpPr/>
          <p:nvPr/>
        </p:nvSpPr>
        <p:spPr>
          <a:xfrm>
            <a:off x="1239769" y="3298981"/>
            <a:ext cx="409996" cy="26996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2" name="TextBox 11">
            <a:extLst>
              <a:ext uri="{FF2B5EF4-FFF2-40B4-BE49-F238E27FC236}">
                <a16:creationId xmlns:a16="http://schemas.microsoft.com/office/drawing/2014/main" id="{6B45C42A-9C0B-D8BD-2CB7-52727503D902}"/>
              </a:ext>
            </a:extLst>
          </p:cNvPr>
          <p:cNvSpPr txBox="1"/>
          <p:nvPr/>
        </p:nvSpPr>
        <p:spPr>
          <a:xfrm>
            <a:off x="584429" y="3298981"/>
            <a:ext cx="261258" cy="261253"/>
          </a:xfrm>
          <a:prstGeom prst="rect">
            <a:avLst/>
          </a:prstGeom>
          <a:noFill/>
        </p:spPr>
        <p:txBody>
          <a:bodyPr wrap="none" lIns="0" tIns="0" rIns="0" bIns="0" rtlCol="0">
            <a:noAutofit/>
          </a:bodyPr>
          <a:lstStyle/>
          <a:p>
            <a:pPr algn="l">
              <a:lnSpc>
                <a:spcPct val="105000"/>
              </a:lnSpc>
            </a:pPr>
            <a:r>
              <a:rPr lang="en-US" sz="1600" dirty="0">
                <a:solidFill>
                  <a:schemeClr val="tx1"/>
                </a:solidFill>
              </a:rPr>
              <a:t>5’</a:t>
            </a:r>
          </a:p>
        </p:txBody>
      </p:sp>
      <p:sp>
        <p:nvSpPr>
          <p:cNvPr id="13" name="TextBox 12">
            <a:extLst>
              <a:ext uri="{FF2B5EF4-FFF2-40B4-BE49-F238E27FC236}">
                <a16:creationId xmlns:a16="http://schemas.microsoft.com/office/drawing/2014/main" id="{ECA1D7A8-94EE-4FAE-A93D-831AB9143E85}"/>
              </a:ext>
            </a:extLst>
          </p:cNvPr>
          <p:cNvSpPr txBox="1"/>
          <p:nvPr/>
        </p:nvSpPr>
        <p:spPr>
          <a:xfrm>
            <a:off x="7568703" y="3298980"/>
            <a:ext cx="261258" cy="261253"/>
          </a:xfrm>
          <a:prstGeom prst="rect">
            <a:avLst/>
          </a:prstGeom>
          <a:noFill/>
        </p:spPr>
        <p:txBody>
          <a:bodyPr wrap="none" lIns="0" tIns="0" rIns="0" bIns="0" rtlCol="0">
            <a:noAutofit/>
          </a:bodyPr>
          <a:lstStyle/>
          <a:p>
            <a:pPr algn="l">
              <a:lnSpc>
                <a:spcPct val="105000"/>
              </a:lnSpc>
            </a:pPr>
            <a:r>
              <a:rPr lang="en-US" sz="1600" dirty="0">
                <a:solidFill>
                  <a:schemeClr val="tx1"/>
                </a:solidFill>
              </a:rPr>
              <a:t>3’</a:t>
            </a:r>
          </a:p>
        </p:txBody>
      </p:sp>
      <p:sp>
        <p:nvSpPr>
          <p:cNvPr id="14" name="TextBox 13">
            <a:extLst>
              <a:ext uri="{FF2B5EF4-FFF2-40B4-BE49-F238E27FC236}">
                <a16:creationId xmlns:a16="http://schemas.microsoft.com/office/drawing/2014/main" id="{D060E2A0-C9E2-89B0-A2D1-5451F40FCEC0}"/>
              </a:ext>
            </a:extLst>
          </p:cNvPr>
          <p:cNvSpPr txBox="1"/>
          <p:nvPr/>
        </p:nvSpPr>
        <p:spPr>
          <a:xfrm>
            <a:off x="972685" y="2550375"/>
            <a:ext cx="954345" cy="624837"/>
          </a:xfrm>
          <a:prstGeom prst="rect">
            <a:avLst/>
          </a:prstGeom>
          <a:noFill/>
        </p:spPr>
        <p:txBody>
          <a:bodyPr wrap="square" lIns="0" tIns="0" rIns="0" bIns="0" rtlCol="0">
            <a:noAutofit/>
          </a:bodyPr>
          <a:lstStyle/>
          <a:p>
            <a:pPr algn="l">
              <a:lnSpc>
                <a:spcPct val="105000"/>
              </a:lnSpc>
            </a:pPr>
            <a:r>
              <a:rPr lang="en-US" sz="1600" dirty="0"/>
              <a:t>upstream repressor</a:t>
            </a:r>
            <a:endParaRPr lang="en-US" sz="1600" dirty="0">
              <a:solidFill>
                <a:schemeClr val="tx1"/>
              </a:solidFill>
            </a:endParaRPr>
          </a:p>
        </p:txBody>
      </p:sp>
      <p:sp>
        <p:nvSpPr>
          <p:cNvPr id="15" name="TextBox 14">
            <a:extLst>
              <a:ext uri="{FF2B5EF4-FFF2-40B4-BE49-F238E27FC236}">
                <a16:creationId xmlns:a16="http://schemas.microsoft.com/office/drawing/2014/main" id="{A296683B-2F78-7198-9765-3BA570EBE4F7}"/>
              </a:ext>
            </a:extLst>
          </p:cNvPr>
          <p:cNvSpPr txBox="1"/>
          <p:nvPr/>
        </p:nvSpPr>
        <p:spPr>
          <a:xfrm>
            <a:off x="1458621" y="3819228"/>
            <a:ext cx="890713" cy="624837"/>
          </a:xfrm>
          <a:prstGeom prst="rect">
            <a:avLst/>
          </a:prstGeom>
          <a:noFill/>
        </p:spPr>
        <p:txBody>
          <a:bodyPr wrap="square" lIns="0" tIns="0" rIns="0" bIns="0" rtlCol="0">
            <a:noAutofit/>
          </a:bodyPr>
          <a:lstStyle/>
          <a:p>
            <a:pPr algn="l">
              <a:lnSpc>
                <a:spcPct val="105000"/>
              </a:lnSpc>
            </a:pPr>
            <a:r>
              <a:rPr lang="en-US" sz="1600" dirty="0"/>
              <a:t>upstream activator</a:t>
            </a:r>
            <a:endParaRPr lang="en-US" sz="1600" dirty="0">
              <a:solidFill>
                <a:schemeClr val="tx1"/>
              </a:solidFill>
            </a:endParaRPr>
          </a:p>
        </p:txBody>
      </p:sp>
      <p:sp>
        <p:nvSpPr>
          <p:cNvPr id="16" name="Rectangle 15">
            <a:extLst>
              <a:ext uri="{FF2B5EF4-FFF2-40B4-BE49-F238E27FC236}">
                <a16:creationId xmlns:a16="http://schemas.microsoft.com/office/drawing/2014/main" id="{6948C8DC-618C-8E01-A12D-74D68798EC1D}"/>
              </a:ext>
            </a:extLst>
          </p:cNvPr>
          <p:cNvSpPr/>
          <p:nvPr/>
        </p:nvSpPr>
        <p:spPr>
          <a:xfrm>
            <a:off x="1704956" y="3305478"/>
            <a:ext cx="409996" cy="269966"/>
          </a:xfrm>
          <a:prstGeom prst="rect">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18" name="Straight Connector 17">
            <a:extLst>
              <a:ext uri="{FF2B5EF4-FFF2-40B4-BE49-F238E27FC236}">
                <a16:creationId xmlns:a16="http://schemas.microsoft.com/office/drawing/2014/main" id="{C2A010E3-88A1-D3C5-2C93-9E788DE96695}"/>
              </a:ext>
            </a:extLst>
          </p:cNvPr>
          <p:cNvCxnSpPr>
            <a:cxnSpLocks/>
            <a:stCxn id="14" idx="2"/>
            <a:endCxn id="11" idx="0"/>
          </p:cNvCxnSpPr>
          <p:nvPr/>
        </p:nvCxnSpPr>
        <p:spPr>
          <a:xfrm flipH="1">
            <a:off x="1444767" y="3175212"/>
            <a:ext cx="5091" cy="123769"/>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56B0202-7AE7-127B-3C2F-E4DDFD8B483E}"/>
              </a:ext>
            </a:extLst>
          </p:cNvPr>
          <p:cNvCxnSpPr>
            <a:cxnSpLocks/>
          </p:cNvCxnSpPr>
          <p:nvPr/>
        </p:nvCxnSpPr>
        <p:spPr>
          <a:xfrm>
            <a:off x="1909953" y="3575444"/>
            <a:ext cx="0" cy="147257"/>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5E61DD69-3624-A572-FADD-E27F02BFB13F}"/>
              </a:ext>
            </a:extLst>
          </p:cNvPr>
          <p:cNvSpPr/>
          <p:nvPr/>
        </p:nvSpPr>
        <p:spPr>
          <a:xfrm>
            <a:off x="2384577" y="3305478"/>
            <a:ext cx="134635" cy="269966"/>
          </a:xfrm>
          <a:prstGeom prst="rect">
            <a:avLst/>
          </a:prstGeom>
          <a:solidFill>
            <a:srgbClr val="F0E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6" name="Rectangle 25">
            <a:extLst>
              <a:ext uri="{FF2B5EF4-FFF2-40B4-BE49-F238E27FC236}">
                <a16:creationId xmlns:a16="http://schemas.microsoft.com/office/drawing/2014/main" id="{0D8EF554-8B9A-4783-7400-F08C9C80A2AD}"/>
              </a:ext>
            </a:extLst>
          </p:cNvPr>
          <p:cNvSpPr/>
          <p:nvPr/>
        </p:nvSpPr>
        <p:spPr>
          <a:xfrm>
            <a:off x="2724210" y="3301158"/>
            <a:ext cx="134635" cy="269966"/>
          </a:xfrm>
          <a:prstGeom prst="rect">
            <a:avLst/>
          </a:prstGeom>
          <a:solidFill>
            <a:srgbClr val="F0E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7" name="Rectangle 26">
            <a:extLst>
              <a:ext uri="{FF2B5EF4-FFF2-40B4-BE49-F238E27FC236}">
                <a16:creationId xmlns:a16="http://schemas.microsoft.com/office/drawing/2014/main" id="{924D92A9-508D-37B5-F95C-52609073C2F6}"/>
              </a:ext>
            </a:extLst>
          </p:cNvPr>
          <p:cNvSpPr/>
          <p:nvPr/>
        </p:nvSpPr>
        <p:spPr>
          <a:xfrm>
            <a:off x="2552391" y="3305478"/>
            <a:ext cx="134635" cy="269966"/>
          </a:xfrm>
          <a:prstGeom prst="rect">
            <a:avLst/>
          </a:prstGeom>
          <a:solidFill>
            <a:srgbClr val="F0E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8" name="TextBox 27">
            <a:extLst>
              <a:ext uri="{FF2B5EF4-FFF2-40B4-BE49-F238E27FC236}">
                <a16:creationId xmlns:a16="http://schemas.microsoft.com/office/drawing/2014/main" id="{703E74E8-CE99-3C66-FF48-06499CF560E3}"/>
              </a:ext>
            </a:extLst>
          </p:cNvPr>
          <p:cNvSpPr txBox="1"/>
          <p:nvPr/>
        </p:nvSpPr>
        <p:spPr>
          <a:xfrm>
            <a:off x="2298374" y="3818016"/>
            <a:ext cx="639015" cy="347112"/>
          </a:xfrm>
          <a:prstGeom prst="rect">
            <a:avLst/>
          </a:prstGeom>
          <a:noFill/>
        </p:spPr>
        <p:txBody>
          <a:bodyPr wrap="square" lIns="0" tIns="0" rIns="0" bIns="0" rtlCol="0">
            <a:noAutofit/>
          </a:bodyPr>
          <a:lstStyle/>
          <a:p>
            <a:pPr algn="ctr">
              <a:lnSpc>
                <a:spcPct val="105000"/>
              </a:lnSpc>
            </a:pPr>
            <a:r>
              <a:rPr lang="en-US" sz="1600" dirty="0"/>
              <a:t>TFBS</a:t>
            </a:r>
            <a:endParaRPr lang="en-US" sz="1600" dirty="0">
              <a:solidFill>
                <a:schemeClr val="tx1"/>
              </a:solidFill>
            </a:endParaRPr>
          </a:p>
        </p:txBody>
      </p:sp>
      <p:cxnSp>
        <p:nvCxnSpPr>
          <p:cNvPr id="29" name="Straight Connector 28">
            <a:extLst>
              <a:ext uri="{FF2B5EF4-FFF2-40B4-BE49-F238E27FC236}">
                <a16:creationId xmlns:a16="http://schemas.microsoft.com/office/drawing/2014/main" id="{AC384457-A5DC-C10E-FCED-5948F03B7A67}"/>
              </a:ext>
            </a:extLst>
          </p:cNvPr>
          <p:cNvCxnSpPr>
            <a:cxnSpLocks/>
          </p:cNvCxnSpPr>
          <p:nvPr/>
        </p:nvCxnSpPr>
        <p:spPr>
          <a:xfrm>
            <a:off x="2614288" y="3647845"/>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3774E00-6A3A-83E9-1B21-0CA2A957CF89}"/>
              </a:ext>
            </a:extLst>
          </p:cNvPr>
          <p:cNvCxnSpPr>
            <a:cxnSpLocks/>
          </p:cNvCxnSpPr>
          <p:nvPr/>
        </p:nvCxnSpPr>
        <p:spPr>
          <a:xfrm flipH="1">
            <a:off x="2414227" y="3649072"/>
            <a:ext cx="426077" cy="0"/>
          </a:xfrm>
          <a:prstGeom prst="line">
            <a:avLst/>
          </a:prstGeom>
        </p:spPr>
        <p:style>
          <a:lnRef idx="1">
            <a:schemeClr val="dk1"/>
          </a:lnRef>
          <a:fillRef idx="0">
            <a:schemeClr val="dk1"/>
          </a:fillRef>
          <a:effectRef idx="0">
            <a:schemeClr val="dk1"/>
          </a:effectRef>
          <a:fontRef idx="minor">
            <a:schemeClr val="tx1"/>
          </a:fontRef>
        </p:style>
      </p:cxnSp>
      <p:sp>
        <p:nvSpPr>
          <p:cNvPr id="33" name="Right Arrow 32">
            <a:extLst>
              <a:ext uri="{FF2B5EF4-FFF2-40B4-BE49-F238E27FC236}">
                <a16:creationId xmlns:a16="http://schemas.microsoft.com/office/drawing/2014/main" id="{AF76FBCD-F3E3-DDB7-AE8B-8DBFFFC43A54}"/>
              </a:ext>
            </a:extLst>
          </p:cNvPr>
          <p:cNvSpPr/>
          <p:nvPr/>
        </p:nvSpPr>
        <p:spPr>
          <a:xfrm>
            <a:off x="3159142" y="3292483"/>
            <a:ext cx="601365" cy="27646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4" name="TextBox 33">
            <a:extLst>
              <a:ext uri="{FF2B5EF4-FFF2-40B4-BE49-F238E27FC236}">
                <a16:creationId xmlns:a16="http://schemas.microsoft.com/office/drawing/2014/main" id="{B9B7FF23-746D-D582-A919-ED17C77F1DA7}"/>
              </a:ext>
            </a:extLst>
          </p:cNvPr>
          <p:cNvSpPr txBox="1"/>
          <p:nvPr/>
        </p:nvSpPr>
        <p:spPr>
          <a:xfrm>
            <a:off x="2916955" y="4654300"/>
            <a:ext cx="927410" cy="283813"/>
          </a:xfrm>
          <a:prstGeom prst="rect">
            <a:avLst/>
          </a:prstGeom>
          <a:noFill/>
        </p:spPr>
        <p:txBody>
          <a:bodyPr wrap="square" lIns="0" tIns="0" rIns="0" bIns="0" rtlCol="0">
            <a:noAutofit/>
          </a:bodyPr>
          <a:lstStyle/>
          <a:p>
            <a:pPr algn="l">
              <a:lnSpc>
                <a:spcPct val="105000"/>
              </a:lnSpc>
            </a:pPr>
            <a:r>
              <a:rPr lang="en-US" sz="1600" dirty="0"/>
              <a:t>promoter</a:t>
            </a:r>
            <a:endParaRPr lang="en-US" sz="1600" dirty="0">
              <a:solidFill>
                <a:schemeClr val="tx1"/>
              </a:solidFill>
            </a:endParaRPr>
          </a:p>
        </p:txBody>
      </p:sp>
      <p:cxnSp>
        <p:nvCxnSpPr>
          <p:cNvPr id="35" name="Straight Connector 34">
            <a:extLst>
              <a:ext uri="{FF2B5EF4-FFF2-40B4-BE49-F238E27FC236}">
                <a16:creationId xmlns:a16="http://schemas.microsoft.com/office/drawing/2014/main" id="{EF67EBD0-031E-81F9-9532-43A9202CCC97}"/>
              </a:ext>
            </a:extLst>
          </p:cNvPr>
          <p:cNvCxnSpPr>
            <a:cxnSpLocks/>
            <a:endCxn id="34" idx="0"/>
          </p:cNvCxnSpPr>
          <p:nvPr/>
        </p:nvCxnSpPr>
        <p:spPr>
          <a:xfrm>
            <a:off x="3380660" y="3505624"/>
            <a:ext cx="0" cy="1148676"/>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5F89455-2D6C-0E4C-08FA-3F15BB039365}"/>
              </a:ext>
            </a:extLst>
          </p:cNvPr>
          <p:cNvCxnSpPr>
            <a:cxnSpLocks/>
          </p:cNvCxnSpPr>
          <p:nvPr/>
        </p:nvCxnSpPr>
        <p:spPr>
          <a:xfrm flipH="1">
            <a:off x="2414227" y="3505792"/>
            <a:ext cx="732645" cy="1399920"/>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A1EBAC85-318A-FE53-6226-99ADF17E7CDB}"/>
              </a:ext>
            </a:extLst>
          </p:cNvPr>
          <p:cNvSpPr txBox="1"/>
          <p:nvPr/>
        </p:nvSpPr>
        <p:spPr>
          <a:xfrm>
            <a:off x="1879062" y="4892651"/>
            <a:ext cx="639015" cy="347112"/>
          </a:xfrm>
          <a:prstGeom prst="rect">
            <a:avLst/>
          </a:prstGeom>
          <a:noFill/>
        </p:spPr>
        <p:txBody>
          <a:bodyPr wrap="square" lIns="0" tIns="0" rIns="0" bIns="0" rtlCol="0">
            <a:noAutofit/>
          </a:bodyPr>
          <a:lstStyle/>
          <a:p>
            <a:pPr algn="ctr">
              <a:lnSpc>
                <a:spcPct val="105000"/>
              </a:lnSpc>
            </a:pPr>
            <a:r>
              <a:rPr lang="en-US" sz="1600" dirty="0"/>
              <a:t>TATA</a:t>
            </a:r>
            <a:endParaRPr lang="en-US" sz="1600" dirty="0">
              <a:solidFill>
                <a:schemeClr val="tx1"/>
              </a:solidFill>
            </a:endParaRPr>
          </a:p>
        </p:txBody>
      </p:sp>
      <p:sp>
        <p:nvSpPr>
          <p:cNvPr id="40" name="Rectangle 39">
            <a:extLst>
              <a:ext uri="{FF2B5EF4-FFF2-40B4-BE49-F238E27FC236}">
                <a16:creationId xmlns:a16="http://schemas.microsoft.com/office/drawing/2014/main" id="{2EE6398E-1B2D-E0AE-CEB7-E7842C59E2C6}"/>
              </a:ext>
            </a:extLst>
          </p:cNvPr>
          <p:cNvSpPr/>
          <p:nvPr/>
        </p:nvSpPr>
        <p:spPr>
          <a:xfrm>
            <a:off x="3903035" y="3290267"/>
            <a:ext cx="261256" cy="2699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1" name="Rectangle 40">
            <a:extLst>
              <a:ext uri="{FF2B5EF4-FFF2-40B4-BE49-F238E27FC236}">
                <a16:creationId xmlns:a16="http://schemas.microsoft.com/office/drawing/2014/main" id="{615649CE-0105-4864-7E81-8A2255AD2775}"/>
              </a:ext>
            </a:extLst>
          </p:cNvPr>
          <p:cNvSpPr/>
          <p:nvPr/>
        </p:nvSpPr>
        <p:spPr>
          <a:xfrm>
            <a:off x="6903663" y="3290267"/>
            <a:ext cx="532216" cy="2699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2" name="Rectangle 41">
            <a:extLst>
              <a:ext uri="{FF2B5EF4-FFF2-40B4-BE49-F238E27FC236}">
                <a16:creationId xmlns:a16="http://schemas.microsoft.com/office/drawing/2014/main" id="{02433D17-21B7-B6D5-AD70-2080BC8EA980}"/>
              </a:ext>
            </a:extLst>
          </p:cNvPr>
          <p:cNvSpPr/>
          <p:nvPr/>
        </p:nvSpPr>
        <p:spPr>
          <a:xfrm>
            <a:off x="4162406" y="3290267"/>
            <a:ext cx="480058" cy="2699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3" name="Rectangle 42">
            <a:extLst>
              <a:ext uri="{FF2B5EF4-FFF2-40B4-BE49-F238E27FC236}">
                <a16:creationId xmlns:a16="http://schemas.microsoft.com/office/drawing/2014/main" id="{8C6BFAA6-C7C2-500C-B84A-8890D7A53C63}"/>
              </a:ext>
            </a:extLst>
          </p:cNvPr>
          <p:cNvSpPr/>
          <p:nvPr/>
        </p:nvSpPr>
        <p:spPr>
          <a:xfrm>
            <a:off x="4861246" y="3290267"/>
            <a:ext cx="678681" cy="2699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4" name="Rectangle 43">
            <a:extLst>
              <a:ext uri="{FF2B5EF4-FFF2-40B4-BE49-F238E27FC236}">
                <a16:creationId xmlns:a16="http://schemas.microsoft.com/office/drawing/2014/main" id="{527371EA-AF3E-E6B3-3E13-D172C3F3D15A}"/>
              </a:ext>
            </a:extLst>
          </p:cNvPr>
          <p:cNvSpPr/>
          <p:nvPr/>
        </p:nvSpPr>
        <p:spPr>
          <a:xfrm>
            <a:off x="6127465" y="3290267"/>
            <a:ext cx="480058" cy="2699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5" name="TextBox 44">
            <a:extLst>
              <a:ext uri="{FF2B5EF4-FFF2-40B4-BE49-F238E27FC236}">
                <a16:creationId xmlns:a16="http://schemas.microsoft.com/office/drawing/2014/main" id="{F685AA12-DEF1-0CB7-CDA3-A94C3D50C174}"/>
              </a:ext>
            </a:extLst>
          </p:cNvPr>
          <p:cNvSpPr txBox="1"/>
          <p:nvPr/>
        </p:nvSpPr>
        <p:spPr>
          <a:xfrm>
            <a:off x="3968632" y="2874714"/>
            <a:ext cx="387572" cy="269966"/>
          </a:xfrm>
          <a:prstGeom prst="rect">
            <a:avLst/>
          </a:prstGeom>
          <a:noFill/>
        </p:spPr>
        <p:txBody>
          <a:bodyPr wrap="square" lIns="0" tIns="0" rIns="0" bIns="0" rtlCol="0">
            <a:noAutofit/>
          </a:bodyPr>
          <a:lstStyle/>
          <a:p>
            <a:pPr algn="ctr">
              <a:lnSpc>
                <a:spcPct val="105000"/>
              </a:lnSpc>
            </a:pPr>
            <a:r>
              <a:rPr lang="en-US" sz="1600" dirty="0"/>
              <a:t>ATG</a:t>
            </a:r>
            <a:endParaRPr lang="en-US" sz="1600" dirty="0">
              <a:solidFill>
                <a:schemeClr val="tx1"/>
              </a:solidFill>
            </a:endParaRPr>
          </a:p>
        </p:txBody>
      </p:sp>
      <p:cxnSp>
        <p:nvCxnSpPr>
          <p:cNvPr id="46" name="Straight Connector 45">
            <a:extLst>
              <a:ext uri="{FF2B5EF4-FFF2-40B4-BE49-F238E27FC236}">
                <a16:creationId xmlns:a16="http://schemas.microsoft.com/office/drawing/2014/main" id="{782A0C8C-F582-7DEF-312E-3BDDFC990B11}"/>
              </a:ext>
            </a:extLst>
          </p:cNvPr>
          <p:cNvCxnSpPr>
            <a:cxnSpLocks/>
            <a:stCxn id="45" idx="2"/>
          </p:cNvCxnSpPr>
          <p:nvPr/>
        </p:nvCxnSpPr>
        <p:spPr>
          <a:xfrm>
            <a:off x="4162418" y="3144680"/>
            <a:ext cx="0" cy="147257"/>
          </a:xfrm>
          <a:prstGeom prst="line">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A2CD3457-9A23-CCB0-4062-EA242403EB1F}"/>
              </a:ext>
            </a:extLst>
          </p:cNvPr>
          <p:cNvSpPr txBox="1"/>
          <p:nvPr/>
        </p:nvSpPr>
        <p:spPr>
          <a:xfrm>
            <a:off x="3972927" y="2233877"/>
            <a:ext cx="662521" cy="454547"/>
          </a:xfrm>
          <a:prstGeom prst="rect">
            <a:avLst/>
          </a:prstGeom>
          <a:noFill/>
        </p:spPr>
        <p:txBody>
          <a:bodyPr wrap="square" lIns="0" tIns="0" rIns="0" bIns="0" rtlCol="0">
            <a:noAutofit/>
          </a:bodyPr>
          <a:lstStyle/>
          <a:p>
            <a:pPr algn="ctr">
              <a:lnSpc>
                <a:spcPct val="105000"/>
              </a:lnSpc>
            </a:pPr>
            <a:r>
              <a:rPr lang="en-US" sz="1600" dirty="0"/>
              <a:t>splice donor</a:t>
            </a:r>
            <a:endParaRPr lang="en-US" sz="1600" dirty="0">
              <a:solidFill>
                <a:schemeClr val="tx1"/>
              </a:solidFill>
            </a:endParaRPr>
          </a:p>
        </p:txBody>
      </p:sp>
      <p:cxnSp>
        <p:nvCxnSpPr>
          <p:cNvPr id="53" name="Straight Connector 52">
            <a:extLst>
              <a:ext uri="{FF2B5EF4-FFF2-40B4-BE49-F238E27FC236}">
                <a16:creationId xmlns:a16="http://schemas.microsoft.com/office/drawing/2014/main" id="{25423E8E-AD35-7FFA-8760-E103A0769052}"/>
              </a:ext>
            </a:extLst>
          </p:cNvPr>
          <p:cNvCxnSpPr>
            <a:cxnSpLocks/>
          </p:cNvCxnSpPr>
          <p:nvPr/>
        </p:nvCxnSpPr>
        <p:spPr>
          <a:xfrm>
            <a:off x="4502689" y="2701159"/>
            <a:ext cx="134570" cy="588417"/>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4FEE4D4-C946-9D81-34B3-4FE76A44A612}"/>
              </a:ext>
            </a:extLst>
          </p:cNvPr>
          <p:cNvCxnSpPr>
            <a:cxnSpLocks/>
          </p:cNvCxnSpPr>
          <p:nvPr/>
        </p:nvCxnSpPr>
        <p:spPr>
          <a:xfrm flipH="1">
            <a:off x="4861246" y="2701159"/>
            <a:ext cx="156394" cy="596244"/>
          </a:xfrm>
          <a:prstGeom prst="line">
            <a:avLst/>
          </a:prstGeom>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D5AA60A7-FB0D-18A6-B732-F901C8778439}"/>
              </a:ext>
            </a:extLst>
          </p:cNvPr>
          <p:cNvSpPr txBox="1"/>
          <p:nvPr/>
        </p:nvSpPr>
        <p:spPr>
          <a:xfrm>
            <a:off x="4915234" y="2200245"/>
            <a:ext cx="862081" cy="454547"/>
          </a:xfrm>
          <a:prstGeom prst="rect">
            <a:avLst/>
          </a:prstGeom>
          <a:noFill/>
        </p:spPr>
        <p:txBody>
          <a:bodyPr wrap="square" lIns="0" tIns="0" rIns="0" bIns="0" rtlCol="0">
            <a:noAutofit/>
          </a:bodyPr>
          <a:lstStyle/>
          <a:p>
            <a:pPr algn="ctr">
              <a:lnSpc>
                <a:spcPct val="105000"/>
              </a:lnSpc>
            </a:pPr>
            <a:r>
              <a:rPr lang="en-US" sz="1600" dirty="0"/>
              <a:t>splice acceptor</a:t>
            </a:r>
            <a:endParaRPr lang="en-US" sz="1600" dirty="0">
              <a:solidFill>
                <a:schemeClr val="tx1"/>
              </a:solidFill>
            </a:endParaRPr>
          </a:p>
        </p:txBody>
      </p:sp>
      <p:sp>
        <p:nvSpPr>
          <p:cNvPr id="62" name="TextBox 61">
            <a:extLst>
              <a:ext uri="{FF2B5EF4-FFF2-40B4-BE49-F238E27FC236}">
                <a16:creationId xmlns:a16="http://schemas.microsoft.com/office/drawing/2014/main" id="{C326F8A9-773D-4591-7D6D-F97BF5AAE09B}"/>
              </a:ext>
            </a:extLst>
          </p:cNvPr>
          <p:cNvSpPr txBox="1"/>
          <p:nvPr/>
        </p:nvSpPr>
        <p:spPr>
          <a:xfrm>
            <a:off x="5506932" y="2768723"/>
            <a:ext cx="639015" cy="347112"/>
          </a:xfrm>
          <a:prstGeom prst="rect">
            <a:avLst/>
          </a:prstGeom>
          <a:noFill/>
        </p:spPr>
        <p:txBody>
          <a:bodyPr wrap="square" lIns="0" tIns="0" rIns="0" bIns="0" rtlCol="0">
            <a:noAutofit/>
          </a:bodyPr>
          <a:lstStyle/>
          <a:p>
            <a:pPr algn="ctr">
              <a:lnSpc>
                <a:spcPct val="105000"/>
              </a:lnSpc>
            </a:pPr>
            <a:r>
              <a:rPr lang="en-US" sz="1600" dirty="0"/>
              <a:t>intron</a:t>
            </a:r>
            <a:endParaRPr lang="en-US" sz="1600" dirty="0">
              <a:solidFill>
                <a:schemeClr val="tx1"/>
              </a:solidFill>
            </a:endParaRPr>
          </a:p>
        </p:txBody>
      </p:sp>
      <p:cxnSp>
        <p:nvCxnSpPr>
          <p:cNvPr id="63" name="Straight Connector 62">
            <a:extLst>
              <a:ext uri="{FF2B5EF4-FFF2-40B4-BE49-F238E27FC236}">
                <a16:creationId xmlns:a16="http://schemas.microsoft.com/office/drawing/2014/main" id="{0771A56A-20D6-8A68-23B0-A8B2B9C9B94D}"/>
              </a:ext>
            </a:extLst>
          </p:cNvPr>
          <p:cNvCxnSpPr>
            <a:cxnSpLocks/>
          </p:cNvCxnSpPr>
          <p:nvPr/>
        </p:nvCxnSpPr>
        <p:spPr>
          <a:xfrm flipV="1">
            <a:off x="5827413" y="3042442"/>
            <a:ext cx="0" cy="194691"/>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AC93A4A8-D920-AA01-46F9-910CEAD66E23}"/>
              </a:ext>
            </a:extLst>
          </p:cNvPr>
          <p:cNvCxnSpPr>
            <a:cxnSpLocks/>
          </p:cNvCxnSpPr>
          <p:nvPr/>
        </p:nvCxnSpPr>
        <p:spPr>
          <a:xfrm flipH="1">
            <a:off x="5540039" y="3241639"/>
            <a:ext cx="587538"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FE32A1D-1708-0E03-019C-02D7AAACD686}"/>
              </a:ext>
            </a:extLst>
          </p:cNvPr>
          <p:cNvCxnSpPr>
            <a:cxnSpLocks/>
          </p:cNvCxnSpPr>
          <p:nvPr/>
        </p:nvCxnSpPr>
        <p:spPr>
          <a:xfrm>
            <a:off x="5833808" y="1995856"/>
            <a:ext cx="0" cy="762021"/>
          </a:xfrm>
          <a:prstGeom prst="line">
            <a:avLst/>
          </a:prstGeom>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BA306B01-FC7E-5FF8-932C-CC627D2D1679}"/>
              </a:ext>
            </a:extLst>
          </p:cNvPr>
          <p:cNvSpPr txBox="1"/>
          <p:nvPr/>
        </p:nvSpPr>
        <p:spPr>
          <a:xfrm>
            <a:off x="4924049" y="1428683"/>
            <a:ext cx="1837636" cy="571466"/>
          </a:xfrm>
          <a:prstGeom prst="rect">
            <a:avLst/>
          </a:prstGeom>
          <a:noFill/>
        </p:spPr>
        <p:txBody>
          <a:bodyPr wrap="square" lIns="0" tIns="0" rIns="0" bIns="0" rtlCol="0">
            <a:noAutofit/>
          </a:bodyPr>
          <a:lstStyle/>
          <a:p>
            <a:pPr algn="ctr">
              <a:lnSpc>
                <a:spcPct val="105000"/>
              </a:lnSpc>
            </a:pPr>
            <a:r>
              <a:rPr lang="en-US" sz="1600" dirty="0"/>
              <a:t>intronic splice enhancers/silencers</a:t>
            </a:r>
            <a:endParaRPr lang="en-US" sz="1600" dirty="0">
              <a:solidFill>
                <a:schemeClr val="tx1"/>
              </a:solidFill>
            </a:endParaRPr>
          </a:p>
        </p:txBody>
      </p:sp>
      <p:sp>
        <p:nvSpPr>
          <p:cNvPr id="70" name="TextBox 69">
            <a:extLst>
              <a:ext uri="{FF2B5EF4-FFF2-40B4-BE49-F238E27FC236}">
                <a16:creationId xmlns:a16="http://schemas.microsoft.com/office/drawing/2014/main" id="{C8A70CE6-1B08-FC17-0753-77B48BC0B132}"/>
              </a:ext>
            </a:extLst>
          </p:cNvPr>
          <p:cNvSpPr txBox="1"/>
          <p:nvPr/>
        </p:nvSpPr>
        <p:spPr>
          <a:xfrm>
            <a:off x="3502818" y="1804572"/>
            <a:ext cx="601365" cy="252266"/>
          </a:xfrm>
          <a:prstGeom prst="rect">
            <a:avLst/>
          </a:prstGeom>
          <a:noFill/>
        </p:spPr>
        <p:txBody>
          <a:bodyPr wrap="square" lIns="0" tIns="0" rIns="0" bIns="0" rtlCol="0">
            <a:noAutofit/>
          </a:bodyPr>
          <a:lstStyle/>
          <a:p>
            <a:pPr algn="ctr">
              <a:lnSpc>
                <a:spcPct val="105000"/>
              </a:lnSpc>
            </a:pPr>
            <a:r>
              <a:rPr lang="en-US" sz="1600" dirty="0"/>
              <a:t>5’ UTR</a:t>
            </a:r>
            <a:endParaRPr lang="en-US" sz="1600" dirty="0">
              <a:solidFill>
                <a:schemeClr val="tx1"/>
              </a:solidFill>
            </a:endParaRPr>
          </a:p>
        </p:txBody>
      </p:sp>
      <p:cxnSp>
        <p:nvCxnSpPr>
          <p:cNvPr id="71" name="Straight Connector 70">
            <a:extLst>
              <a:ext uri="{FF2B5EF4-FFF2-40B4-BE49-F238E27FC236}">
                <a16:creationId xmlns:a16="http://schemas.microsoft.com/office/drawing/2014/main" id="{6BDC2A83-AA15-F76C-F892-FDA63B29AE63}"/>
              </a:ext>
            </a:extLst>
          </p:cNvPr>
          <p:cNvCxnSpPr>
            <a:cxnSpLocks/>
            <a:stCxn id="70" idx="2"/>
          </p:cNvCxnSpPr>
          <p:nvPr/>
        </p:nvCxnSpPr>
        <p:spPr>
          <a:xfrm>
            <a:off x="3803501" y="2056838"/>
            <a:ext cx="97343" cy="1231500"/>
          </a:xfrm>
          <a:prstGeom prst="line">
            <a:avLst/>
          </a:prstGeom>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0B3B6433-40BE-02B9-0E34-73138ABA87A5}"/>
              </a:ext>
            </a:extLst>
          </p:cNvPr>
          <p:cNvSpPr txBox="1"/>
          <p:nvPr/>
        </p:nvSpPr>
        <p:spPr>
          <a:xfrm>
            <a:off x="7351456" y="1804198"/>
            <a:ext cx="601365" cy="252266"/>
          </a:xfrm>
          <a:prstGeom prst="rect">
            <a:avLst/>
          </a:prstGeom>
          <a:noFill/>
        </p:spPr>
        <p:txBody>
          <a:bodyPr wrap="square" lIns="0" tIns="0" rIns="0" bIns="0" rtlCol="0">
            <a:noAutofit/>
          </a:bodyPr>
          <a:lstStyle/>
          <a:p>
            <a:pPr algn="ctr">
              <a:lnSpc>
                <a:spcPct val="105000"/>
              </a:lnSpc>
            </a:pPr>
            <a:r>
              <a:rPr lang="en-US" sz="1600" dirty="0"/>
              <a:t>3’ UTR</a:t>
            </a:r>
            <a:endParaRPr lang="en-US" sz="1600" dirty="0">
              <a:solidFill>
                <a:schemeClr val="tx1"/>
              </a:solidFill>
            </a:endParaRPr>
          </a:p>
        </p:txBody>
      </p:sp>
      <p:cxnSp>
        <p:nvCxnSpPr>
          <p:cNvPr id="82" name="Straight Connector 81">
            <a:extLst>
              <a:ext uri="{FF2B5EF4-FFF2-40B4-BE49-F238E27FC236}">
                <a16:creationId xmlns:a16="http://schemas.microsoft.com/office/drawing/2014/main" id="{F4315757-DF79-2FA8-2BDF-19E40BF9864B}"/>
              </a:ext>
            </a:extLst>
          </p:cNvPr>
          <p:cNvCxnSpPr>
            <a:cxnSpLocks/>
          </p:cNvCxnSpPr>
          <p:nvPr/>
        </p:nvCxnSpPr>
        <p:spPr>
          <a:xfrm flipH="1">
            <a:off x="7423539" y="2056008"/>
            <a:ext cx="231885" cy="1247328"/>
          </a:xfrm>
          <a:prstGeom prst="line">
            <a:avLst/>
          </a:prstGeom>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9B209806-CB7D-ADD4-8158-6110A904571C}"/>
              </a:ext>
            </a:extLst>
          </p:cNvPr>
          <p:cNvSpPr/>
          <p:nvPr/>
        </p:nvSpPr>
        <p:spPr>
          <a:xfrm>
            <a:off x="6776592" y="3290203"/>
            <a:ext cx="145252" cy="2699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90" name="TextBox 89">
            <a:extLst>
              <a:ext uri="{FF2B5EF4-FFF2-40B4-BE49-F238E27FC236}">
                <a16:creationId xmlns:a16="http://schemas.microsoft.com/office/drawing/2014/main" id="{72C2CD49-3BBD-E391-7614-91A4F5554C0E}"/>
              </a:ext>
            </a:extLst>
          </p:cNvPr>
          <p:cNvSpPr txBox="1"/>
          <p:nvPr/>
        </p:nvSpPr>
        <p:spPr>
          <a:xfrm>
            <a:off x="6217884" y="3954142"/>
            <a:ext cx="1837636" cy="571466"/>
          </a:xfrm>
          <a:prstGeom prst="rect">
            <a:avLst/>
          </a:prstGeom>
          <a:noFill/>
        </p:spPr>
        <p:txBody>
          <a:bodyPr wrap="square" lIns="0" tIns="0" rIns="0" bIns="0" rtlCol="0">
            <a:noAutofit/>
          </a:bodyPr>
          <a:lstStyle/>
          <a:p>
            <a:pPr algn="ctr">
              <a:lnSpc>
                <a:spcPct val="105000"/>
              </a:lnSpc>
            </a:pPr>
            <a:r>
              <a:rPr lang="en-US" sz="1600" dirty="0" err="1"/>
              <a:t>exonic</a:t>
            </a:r>
            <a:r>
              <a:rPr lang="en-US" sz="1600" dirty="0"/>
              <a:t> splice enhancers/silencers</a:t>
            </a:r>
            <a:endParaRPr lang="en-US" sz="1600" dirty="0">
              <a:solidFill>
                <a:schemeClr val="tx1"/>
              </a:solidFill>
            </a:endParaRPr>
          </a:p>
        </p:txBody>
      </p:sp>
      <p:sp>
        <p:nvSpPr>
          <p:cNvPr id="91" name="TextBox 90">
            <a:extLst>
              <a:ext uri="{FF2B5EF4-FFF2-40B4-BE49-F238E27FC236}">
                <a16:creationId xmlns:a16="http://schemas.microsoft.com/office/drawing/2014/main" id="{3A9E2BE7-B650-8BC8-E7C2-2EB1D3FC318F}"/>
              </a:ext>
            </a:extLst>
          </p:cNvPr>
          <p:cNvSpPr txBox="1"/>
          <p:nvPr/>
        </p:nvSpPr>
        <p:spPr>
          <a:xfrm>
            <a:off x="6921844" y="2354047"/>
            <a:ext cx="639015" cy="347112"/>
          </a:xfrm>
          <a:prstGeom prst="rect">
            <a:avLst/>
          </a:prstGeom>
          <a:noFill/>
        </p:spPr>
        <p:txBody>
          <a:bodyPr wrap="square" lIns="0" tIns="0" rIns="0" bIns="0" rtlCol="0">
            <a:noAutofit/>
          </a:bodyPr>
          <a:lstStyle/>
          <a:p>
            <a:pPr algn="ctr">
              <a:lnSpc>
                <a:spcPct val="105000"/>
              </a:lnSpc>
            </a:pPr>
            <a:r>
              <a:rPr lang="en-US" sz="1600" dirty="0" err="1"/>
              <a:t>polyA</a:t>
            </a:r>
            <a:endParaRPr lang="en-US" sz="1600" dirty="0">
              <a:solidFill>
                <a:schemeClr val="tx1"/>
              </a:solidFill>
            </a:endParaRPr>
          </a:p>
        </p:txBody>
      </p:sp>
      <p:cxnSp>
        <p:nvCxnSpPr>
          <p:cNvPr id="92" name="Straight Connector 91">
            <a:extLst>
              <a:ext uri="{FF2B5EF4-FFF2-40B4-BE49-F238E27FC236}">
                <a16:creationId xmlns:a16="http://schemas.microsoft.com/office/drawing/2014/main" id="{8F21BDD0-F6E3-7402-9613-51FB898FA08B}"/>
              </a:ext>
            </a:extLst>
          </p:cNvPr>
          <p:cNvCxnSpPr>
            <a:cxnSpLocks/>
            <a:endCxn id="91" idx="2"/>
          </p:cNvCxnSpPr>
          <p:nvPr/>
        </p:nvCxnSpPr>
        <p:spPr>
          <a:xfrm flipV="1">
            <a:off x="7225602" y="2701159"/>
            <a:ext cx="0" cy="587179"/>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6A99053B-A5B7-2FE2-C475-70622002DE7E}"/>
              </a:ext>
            </a:extLst>
          </p:cNvPr>
          <p:cNvCxnSpPr>
            <a:cxnSpLocks/>
          </p:cNvCxnSpPr>
          <p:nvPr/>
        </p:nvCxnSpPr>
        <p:spPr>
          <a:xfrm>
            <a:off x="7125043" y="3797591"/>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9F0D2D11-D477-CADB-2484-34BC7DAB7C12}"/>
              </a:ext>
            </a:extLst>
          </p:cNvPr>
          <p:cNvCxnSpPr>
            <a:cxnSpLocks/>
          </p:cNvCxnSpPr>
          <p:nvPr/>
        </p:nvCxnSpPr>
        <p:spPr>
          <a:xfrm flipH="1" flipV="1">
            <a:off x="6772502" y="3795102"/>
            <a:ext cx="684000" cy="0"/>
          </a:xfrm>
          <a:prstGeom prst="line">
            <a:avLst/>
          </a:prstGeom>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38DA54F9-A59E-AEEB-238C-EBD0EF3AD95D}"/>
              </a:ext>
            </a:extLst>
          </p:cNvPr>
          <p:cNvGrpSpPr/>
          <p:nvPr/>
        </p:nvGrpSpPr>
        <p:grpSpPr>
          <a:xfrm>
            <a:off x="4526953" y="4309373"/>
            <a:ext cx="1180682" cy="602882"/>
            <a:chOff x="4763548" y="4987389"/>
            <a:chExt cx="1180682" cy="602882"/>
          </a:xfrm>
        </p:grpSpPr>
        <p:sp>
          <p:nvSpPr>
            <p:cNvPr id="101" name="Rectangle 100">
              <a:extLst>
                <a:ext uri="{FF2B5EF4-FFF2-40B4-BE49-F238E27FC236}">
                  <a16:creationId xmlns:a16="http://schemas.microsoft.com/office/drawing/2014/main" id="{860EEB3E-2AC8-BD44-6A2A-99CFB019B07C}"/>
                </a:ext>
              </a:extLst>
            </p:cNvPr>
            <p:cNvSpPr/>
            <p:nvPr/>
          </p:nvSpPr>
          <p:spPr>
            <a:xfrm>
              <a:off x="4763548" y="4987389"/>
              <a:ext cx="1180682" cy="60288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0" name="TextBox 99">
              <a:extLst>
                <a:ext uri="{FF2B5EF4-FFF2-40B4-BE49-F238E27FC236}">
                  <a16:creationId xmlns:a16="http://schemas.microsoft.com/office/drawing/2014/main" id="{E319409F-DBE6-29F4-CB82-54D023154E5F}"/>
                </a:ext>
              </a:extLst>
            </p:cNvPr>
            <p:cNvSpPr txBox="1"/>
            <p:nvPr/>
          </p:nvSpPr>
          <p:spPr>
            <a:xfrm>
              <a:off x="4872251" y="5036024"/>
              <a:ext cx="0" cy="0"/>
            </a:xfrm>
            <a:prstGeom prst="rect">
              <a:avLst/>
            </a:prstGeom>
            <a:noFill/>
          </p:spPr>
          <p:txBody>
            <a:bodyPr wrap="none" lIns="0" tIns="0" rIns="0" bIns="0" rtlCol="0">
              <a:noAutofit/>
            </a:bodyPr>
            <a:lstStyle/>
            <a:p>
              <a:pPr algn="l">
                <a:lnSpc>
                  <a:spcPct val="105000"/>
                </a:lnSpc>
              </a:pPr>
              <a:r>
                <a:rPr lang="en-US" sz="1600" dirty="0" err="1"/>
                <a:t>t</a:t>
              </a:r>
              <a:r>
                <a:rPr lang="en-US" sz="1600" dirty="0" err="1">
                  <a:solidFill>
                    <a:schemeClr val="tx1"/>
                  </a:solidFill>
                </a:rPr>
                <a:t>ransription</a:t>
              </a:r>
              <a:endParaRPr lang="en-US" sz="1600" dirty="0">
                <a:solidFill>
                  <a:schemeClr val="tx1"/>
                </a:solidFill>
              </a:endParaRPr>
            </a:p>
            <a:p>
              <a:pPr algn="l">
                <a:lnSpc>
                  <a:spcPct val="105000"/>
                </a:lnSpc>
              </a:pPr>
              <a:r>
                <a:rPr lang="en-US" sz="1600" dirty="0"/>
                <a:t>translation</a:t>
              </a:r>
              <a:endParaRPr lang="en-US" sz="1600" dirty="0">
                <a:solidFill>
                  <a:schemeClr val="tx1"/>
                </a:solidFill>
              </a:endParaRPr>
            </a:p>
          </p:txBody>
        </p:sp>
      </p:grpSp>
      <p:sp>
        <p:nvSpPr>
          <p:cNvPr id="107" name="Rectangle 106">
            <a:extLst>
              <a:ext uri="{FF2B5EF4-FFF2-40B4-BE49-F238E27FC236}">
                <a16:creationId xmlns:a16="http://schemas.microsoft.com/office/drawing/2014/main" id="{2D866547-F7F9-F98E-9F8E-FC6FD9127110}"/>
              </a:ext>
            </a:extLst>
          </p:cNvPr>
          <p:cNvSpPr/>
          <p:nvPr/>
        </p:nvSpPr>
        <p:spPr>
          <a:xfrm>
            <a:off x="3909162" y="5448576"/>
            <a:ext cx="480058" cy="269966"/>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08" name="Rectangle 107">
            <a:extLst>
              <a:ext uri="{FF2B5EF4-FFF2-40B4-BE49-F238E27FC236}">
                <a16:creationId xmlns:a16="http://schemas.microsoft.com/office/drawing/2014/main" id="{FBBE7B0B-D777-C01C-0466-630D3076A81F}"/>
              </a:ext>
            </a:extLst>
          </p:cNvPr>
          <p:cNvSpPr/>
          <p:nvPr/>
        </p:nvSpPr>
        <p:spPr>
          <a:xfrm>
            <a:off x="4399041" y="5448640"/>
            <a:ext cx="678681" cy="269966"/>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09" name="Rectangle 108">
            <a:extLst>
              <a:ext uri="{FF2B5EF4-FFF2-40B4-BE49-F238E27FC236}">
                <a16:creationId xmlns:a16="http://schemas.microsoft.com/office/drawing/2014/main" id="{31FCE65F-1A91-A01B-1DF9-3DEB2C28AC92}"/>
              </a:ext>
            </a:extLst>
          </p:cNvPr>
          <p:cNvSpPr/>
          <p:nvPr/>
        </p:nvSpPr>
        <p:spPr>
          <a:xfrm>
            <a:off x="5087543" y="5448576"/>
            <a:ext cx="480058" cy="269966"/>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10" name="Rectangle 109">
            <a:extLst>
              <a:ext uri="{FF2B5EF4-FFF2-40B4-BE49-F238E27FC236}">
                <a16:creationId xmlns:a16="http://schemas.microsoft.com/office/drawing/2014/main" id="{B86DE626-331A-118C-B6EE-A23BE47A6195}"/>
              </a:ext>
            </a:extLst>
          </p:cNvPr>
          <p:cNvSpPr/>
          <p:nvPr/>
        </p:nvSpPr>
        <p:spPr>
          <a:xfrm>
            <a:off x="5577481" y="5448512"/>
            <a:ext cx="145252" cy="269966"/>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11" name="TextBox 110">
            <a:extLst>
              <a:ext uri="{FF2B5EF4-FFF2-40B4-BE49-F238E27FC236}">
                <a16:creationId xmlns:a16="http://schemas.microsoft.com/office/drawing/2014/main" id="{D175B0E5-5FE8-032C-269C-2A37CAD09B89}"/>
              </a:ext>
            </a:extLst>
          </p:cNvPr>
          <p:cNvSpPr txBox="1"/>
          <p:nvPr/>
        </p:nvSpPr>
        <p:spPr>
          <a:xfrm>
            <a:off x="3706232" y="3818016"/>
            <a:ext cx="387572" cy="269966"/>
          </a:xfrm>
          <a:prstGeom prst="rect">
            <a:avLst/>
          </a:prstGeom>
          <a:noFill/>
        </p:spPr>
        <p:txBody>
          <a:bodyPr wrap="square" lIns="0" tIns="0" rIns="0" bIns="0" rtlCol="0">
            <a:noAutofit/>
          </a:bodyPr>
          <a:lstStyle/>
          <a:p>
            <a:pPr algn="ctr">
              <a:lnSpc>
                <a:spcPct val="105000"/>
              </a:lnSpc>
            </a:pPr>
            <a:r>
              <a:rPr lang="en-US" sz="1600" dirty="0"/>
              <a:t>TSS</a:t>
            </a:r>
            <a:endParaRPr lang="en-US" sz="1600" dirty="0">
              <a:solidFill>
                <a:schemeClr val="tx1"/>
              </a:solidFill>
            </a:endParaRPr>
          </a:p>
        </p:txBody>
      </p:sp>
      <p:cxnSp>
        <p:nvCxnSpPr>
          <p:cNvPr id="112" name="Straight Connector 111">
            <a:extLst>
              <a:ext uri="{FF2B5EF4-FFF2-40B4-BE49-F238E27FC236}">
                <a16:creationId xmlns:a16="http://schemas.microsoft.com/office/drawing/2014/main" id="{17E04458-8B50-BBE7-4F25-D6D2E3F4B89D}"/>
              </a:ext>
            </a:extLst>
          </p:cNvPr>
          <p:cNvCxnSpPr>
            <a:cxnSpLocks/>
          </p:cNvCxnSpPr>
          <p:nvPr/>
        </p:nvCxnSpPr>
        <p:spPr>
          <a:xfrm>
            <a:off x="3909162" y="3559803"/>
            <a:ext cx="0" cy="251211"/>
          </a:xfrm>
          <a:prstGeom prst="line">
            <a:avLst/>
          </a:prstGeom>
        </p:spPr>
        <p:style>
          <a:lnRef idx="1">
            <a:schemeClr val="dk1"/>
          </a:lnRef>
          <a:fillRef idx="0">
            <a:schemeClr val="dk1"/>
          </a:fillRef>
          <a:effectRef idx="0">
            <a:schemeClr val="dk1"/>
          </a:effectRef>
          <a:fontRef idx="minor">
            <a:schemeClr val="tx1"/>
          </a:fontRef>
        </p:style>
      </p:cxnSp>
      <p:sp>
        <p:nvSpPr>
          <p:cNvPr id="119" name="Down Arrow 118">
            <a:extLst>
              <a:ext uri="{FF2B5EF4-FFF2-40B4-BE49-F238E27FC236}">
                <a16:creationId xmlns:a16="http://schemas.microsoft.com/office/drawing/2014/main" id="{A60A9AB1-DCEF-301C-3338-537F43EB12B1}"/>
              </a:ext>
            </a:extLst>
          </p:cNvPr>
          <p:cNvSpPr/>
          <p:nvPr/>
        </p:nvSpPr>
        <p:spPr>
          <a:xfrm rot="16200000">
            <a:off x="6354716" y="5036745"/>
            <a:ext cx="201578" cy="1154885"/>
          </a:xfrm>
          <a:prstGeom prst="downArrow">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grpSp>
        <p:nvGrpSpPr>
          <p:cNvPr id="116" name="Group 115">
            <a:extLst>
              <a:ext uri="{FF2B5EF4-FFF2-40B4-BE49-F238E27FC236}">
                <a16:creationId xmlns:a16="http://schemas.microsoft.com/office/drawing/2014/main" id="{095CD973-8D43-2627-56FB-80CAFD25D6A7}"/>
              </a:ext>
            </a:extLst>
          </p:cNvPr>
          <p:cNvGrpSpPr/>
          <p:nvPr/>
        </p:nvGrpSpPr>
        <p:grpSpPr>
          <a:xfrm>
            <a:off x="6149935" y="5416208"/>
            <a:ext cx="665763" cy="332266"/>
            <a:chOff x="4763548" y="4987389"/>
            <a:chExt cx="665763" cy="332266"/>
          </a:xfrm>
        </p:grpSpPr>
        <p:sp>
          <p:nvSpPr>
            <p:cNvPr id="117" name="Rectangle 116">
              <a:extLst>
                <a:ext uri="{FF2B5EF4-FFF2-40B4-BE49-F238E27FC236}">
                  <a16:creationId xmlns:a16="http://schemas.microsoft.com/office/drawing/2014/main" id="{71D5EF04-0765-273E-F654-AA05C51DB777}"/>
                </a:ext>
              </a:extLst>
            </p:cNvPr>
            <p:cNvSpPr/>
            <p:nvPr/>
          </p:nvSpPr>
          <p:spPr>
            <a:xfrm>
              <a:off x="4763548" y="4987389"/>
              <a:ext cx="665763" cy="33226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8" name="TextBox 117">
              <a:extLst>
                <a:ext uri="{FF2B5EF4-FFF2-40B4-BE49-F238E27FC236}">
                  <a16:creationId xmlns:a16="http://schemas.microsoft.com/office/drawing/2014/main" id="{78F7587E-F85F-0CB2-F52E-F0AD6351B7F3}"/>
                </a:ext>
              </a:extLst>
            </p:cNvPr>
            <p:cNvSpPr txBox="1"/>
            <p:nvPr/>
          </p:nvSpPr>
          <p:spPr>
            <a:xfrm>
              <a:off x="4872251" y="5036024"/>
              <a:ext cx="0" cy="0"/>
            </a:xfrm>
            <a:prstGeom prst="rect">
              <a:avLst/>
            </a:prstGeom>
            <a:noFill/>
          </p:spPr>
          <p:txBody>
            <a:bodyPr wrap="none" lIns="0" tIns="0" rIns="0" bIns="0" rtlCol="0">
              <a:noAutofit/>
            </a:bodyPr>
            <a:lstStyle/>
            <a:p>
              <a:pPr algn="l">
                <a:lnSpc>
                  <a:spcPct val="105000"/>
                </a:lnSpc>
              </a:pPr>
              <a:r>
                <a:rPr lang="en-US" sz="1600" dirty="0"/>
                <a:t>PMT</a:t>
              </a:r>
              <a:endParaRPr lang="en-US" sz="1600" dirty="0">
                <a:solidFill>
                  <a:schemeClr val="tx1"/>
                </a:solidFill>
              </a:endParaRPr>
            </a:p>
          </p:txBody>
        </p:sp>
      </p:grpSp>
      <p:grpSp>
        <p:nvGrpSpPr>
          <p:cNvPr id="124" name="Group 123">
            <a:extLst>
              <a:ext uri="{FF2B5EF4-FFF2-40B4-BE49-F238E27FC236}">
                <a16:creationId xmlns:a16="http://schemas.microsoft.com/office/drawing/2014/main" id="{0E1D3BE1-D06E-37EB-30A3-522685F9478E}"/>
              </a:ext>
            </a:extLst>
          </p:cNvPr>
          <p:cNvGrpSpPr/>
          <p:nvPr/>
        </p:nvGrpSpPr>
        <p:grpSpPr>
          <a:xfrm>
            <a:off x="7028773" y="5268337"/>
            <a:ext cx="1268240" cy="616573"/>
            <a:chOff x="6185600" y="5825343"/>
            <a:chExt cx="1268240" cy="616573"/>
          </a:xfrm>
        </p:grpSpPr>
        <p:sp>
          <p:nvSpPr>
            <p:cNvPr id="120" name="Rectangle 119">
              <a:extLst>
                <a:ext uri="{FF2B5EF4-FFF2-40B4-BE49-F238E27FC236}">
                  <a16:creationId xmlns:a16="http://schemas.microsoft.com/office/drawing/2014/main" id="{2DA11FC4-CF62-00EE-5B4D-76370FE1B23F}"/>
                </a:ext>
              </a:extLst>
            </p:cNvPr>
            <p:cNvSpPr/>
            <p:nvPr/>
          </p:nvSpPr>
          <p:spPr>
            <a:xfrm>
              <a:off x="6593080" y="6182336"/>
              <a:ext cx="402781" cy="25957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22" name="Block Arc 121">
              <a:extLst>
                <a:ext uri="{FF2B5EF4-FFF2-40B4-BE49-F238E27FC236}">
                  <a16:creationId xmlns:a16="http://schemas.microsoft.com/office/drawing/2014/main" id="{78A00B11-9A4E-2021-E12E-8D282D76900F}"/>
                </a:ext>
              </a:extLst>
            </p:cNvPr>
            <p:cNvSpPr/>
            <p:nvPr/>
          </p:nvSpPr>
          <p:spPr>
            <a:xfrm rot="5400000">
              <a:off x="6664693" y="5652768"/>
              <a:ext cx="616572" cy="961723"/>
            </a:xfrm>
            <a:prstGeom prst="blockArc">
              <a:avLst>
                <a:gd name="adj1" fmla="val 10800000"/>
                <a:gd name="adj2" fmla="val 21599895"/>
                <a:gd name="adj3" fmla="val 4204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23" name="Rectangle 122">
              <a:extLst>
                <a:ext uri="{FF2B5EF4-FFF2-40B4-BE49-F238E27FC236}">
                  <a16:creationId xmlns:a16="http://schemas.microsoft.com/office/drawing/2014/main" id="{9DE83818-7E61-C408-0B6C-896342CE1460}"/>
                </a:ext>
              </a:extLst>
            </p:cNvPr>
            <p:cNvSpPr/>
            <p:nvPr/>
          </p:nvSpPr>
          <p:spPr>
            <a:xfrm>
              <a:off x="6185600" y="5825343"/>
              <a:ext cx="797498" cy="25957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grpSp>
      <p:grpSp>
        <p:nvGrpSpPr>
          <p:cNvPr id="127" name="Group 126">
            <a:extLst>
              <a:ext uri="{FF2B5EF4-FFF2-40B4-BE49-F238E27FC236}">
                <a16:creationId xmlns:a16="http://schemas.microsoft.com/office/drawing/2014/main" id="{C9E766AA-8B69-8ABC-C38A-D7E7ADA34BE2}"/>
              </a:ext>
            </a:extLst>
          </p:cNvPr>
          <p:cNvGrpSpPr/>
          <p:nvPr/>
        </p:nvGrpSpPr>
        <p:grpSpPr>
          <a:xfrm>
            <a:off x="7679310" y="4820051"/>
            <a:ext cx="336447" cy="294792"/>
            <a:chOff x="2763037" y="5505954"/>
            <a:chExt cx="336447" cy="294792"/>
          </a:xfrm>
        </p:grpSpPr>
        <p:sp>
          <p:nvSpPr>
            <p:cNvPr id="126" name="Oval 125">
              <a:extLst>
                <a:ext uri="{FF2B5EF4-FFF2-40B4-BE49-F238E27FC236}">
                  <a16:creationId xmlns:a16="http://schemas.microsoft.com/office/drawing/2014/main" id="{C3B180E5-5783-FEC4-02EC-70F26E0BBC50}"/>
                </a:ext>
              </a:extLst>
            </p:cNvPr>
            <p:cNvSpPr/>
            <p:nvPr/>
          </p:nvSpPr>
          <p:spPr>
            <a:xfrm>
              <a:off x="2763037" y="5505954"/>
              <a:ext cx="319448" cy="294792"/>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25" name="TextBox 124">
              <a:extLst>
                <a:ext uri="{FF2B5EF4-FFF2-40B4-BE49-F238E27FC236}">
                  <a16:creationId xmlns:a16="http://schemas.microsoft.com/office/drawing/2014/main" id="{AA6D8CC4-62FF-6D49-357A-D33D9CCC7C20}"/>
                </a:ext>
              </a:extLst>
            </p:cNvPr>
            <p:cNvSpPr txBox="1"/>
            <p:nvPr/>
          </p:nvSpPr>
          <p:spPr>
            <a:xfrm>
              <a:off x="2780036" y="5533736"/>
              <a:ext cx="319448" cy="255650"/>
            </a:xfrm>
            <a:prstGeom prst="rect">
              <a:avLst/>
            </a:prstGeom>
            <a:noFill/>
          </p:spPr>
          <p:txBody>
            <a:bodyPr wrap="none" lIns="0" tIns="0" rIns="0" bIns="0" rtlCol="0">
              <a:noAutofit/>
            </a:bodyPr>
            <a:lstStyle/>
            <a:p>
              <a:pPr algn="l">
                <a:lnSpc>
                  <a:spcPct val="105000"/>
                </a:lnSpc>
              </a:pPr>
              <a:r>
                <a:rPr lang="en-US" sz="1600"/>
                <a:t>OH</a:t>
              </a:r>
              <a:endParaRPr lang="en-US" sz="1600">
                <a:solidFill>
                  <a:schemeClr val="tx1"/>
                </a:solidFill>
              </a:endParaRPr>
            </a:p>
          </p:txBody>
        </p:sp>
      </p:grpSp>
      <p:cxnSp>
        <p:nvCxnSpPr>
          <p:cNvPr id="128" name="Straight Connector 127">
            <a:extLst>
              <a:ext uri="{FF2B5EF4-FFF2-40B4-BE49-F238E27FC236}">
                <a16:creationId xmlns:a16="http://schemas.microsoft.com/office/drawing/2014/main" id="{A51AEA8B-8CF6-450E-6C61-3C20F7A3BE8D}"/>
              </a:ext>
            </a:extLst>
          </p:cNvPr>
          <p:cNvCxnSpPr>
            <a:cxnSpLocks/>
          </p:cNvCxnSpPr>
          <p:nvPr/>
        </p:nvCxnSpPr>
        <p:spPr>
          <a:xfrm>
            <a:off x="7839034" y="5121574"/>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C0C97A21-704E-DFE5-628D-F05BA7E75E2E}"/>
              </a:ext>
            </a:extLst>
          </p:cNvPr>
          <p:cNvCxnSpPr>
            <a:cxnSpLocks/>
          </p:cNvCxnSpPr>
          <p:nvPr/>
        </p:nvCxnSpPr>
        <p:spPr>
          <a:xfrm>
            <a:off x="7570393" y="5502994"/>
            <a:ext cx="0" cy="147257"/>
          </a:xfrm>
          <a:prstGeom prst="line">
            <a:avLst/>
          </a:prstGeom>
          <a:ln w="381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15AF0CCE-EC66-C0C3-75AC-694AA78FB52D}"/>
              </a:ext>
            </a:extLst>
          </p:cNvPr>
          <p:cNvCxnSpPr>
            <a:cxnSpLocks/>
          </p:cNvCxnSpPr>
          <p:nvPr/>
        </p:nvCxnSpPr>
        <p:spPr>
          <a:xfrm>
            <a:off x="7676599" y="5505615"/>
            <a:ext cx="0" cy="147257"/>
          </a:xfrm>
          <a:prstGeom prst="line">
            <a:avLst/>
          </a:prstGeom>
          <a:ln w="38100"/>
        </p:spPr>
        <p:style>
          <a:lnRef idx="1">
            <a:schemeClr val="dk1"/>
          </a:lnRef>
          <a:fillRef idx="0">
            <a:schemeClr val="dk1"/>
          </a:fillRef>
          <a:effectRef idx="0">
            <a:schemeClr val="dk1"/>
          </a:effectRef>
          <a:fontRef idx="minor">
            <a:schemeClr val="tx1"/>
          </a:fontRef>
        </p:style>
      </p:cxnSp>
      <p:sp>
        <p:nvSpPr>
          <p:cNvPr id="131" name="TextBox 130">
            <a:extLst>
              <a:ext uri="{FF2B5EF4-FFF2-40B4-BE49-F238E27FC236}">
                <a16:creationId xmlns:a16="http://schemas.microsoft.com/office/drawing/2014/main" id="{2C5B80E9-FE55-E3FA-F045-D2E8252EEB3F}"/>
              </a:ext>
            </a:extLst>
          </p:cNvPr>
          <p:cNvSpPr txBox="1"/>
          <p:nvPr/>
        </p:nvSpPr>
        <p:spPr>
          <a:xfrm>
            <a:off x="4241727" y="3817980"/>
            <a:ext cx="519569" cy="269966"/>
          </a:xfrm>
          <a:prstGeom prst="rect">
            <a:avLst/>
          </a:prstGeom>
          <a:noFill/>
        </p:spPr>
        <p:txBody>
          <a:bodyPr wrap="square" lIns="0" tIns="0" rIns="0" bIns="0" rtlCol="0">
            <a:noAutofit/>
          </a:bodyPr>
          <a:lstStyle/>
          <a:p>
            <a:pPr algn="ctr">
              <a:lnSpc>
                <a:spcPct val="105000"/>
              </a:lnSpc>
            </a:pPr>
            <a:r>
              <a:rPr lang="en-US" sz="1600" dirty="0"/>
              <a:t>exon</a:t>
            </a:r>
            <a:endParaRPr lang="en-US" sz="1600" dirty="0">
              <a:solidFill>
                <a:schemeClr val="tx1"/>
              </a:solidFill>
            </a:endParaRPr>
          </a:p>
        </p:txBody>
      </p:sp>
      <p:cxnSp>
        <p:nvCxnSpPr>
          <p:cNvPr id="132" name="Straight Connector 131">
            <a:extLst>
              <a:ext uri="{FF2B5EF4-FFF2-40B4-BE49-F238E27FC236}">
                <a16:creationId xmlns:a16="http://schemas.microsoft.com/office/drawing/2014/main" id="{64E81554-241B-6B20-C05C-6D06C6BC385E}"/>
              </a:ext>
            </a:extLst>
          </p:cNvPr>
          <p:cNvCxnSpPr>
            <a:cxnSpLocks/>
          </p:cNvCxnSpPr>
          <p:nvPr/>
        </p:nvCxnSpPr>
        <p:spPr>
          <a:xfrm>
            <a:off x="4444658" y="3559767"/>
            <a:ext cx="0" cy="251211"/>
          </a:xfrm>
          <a:prstGeom prst="line">
            <a:avLst/>
          </a:prstGeom>
        </p:spPr>
        <p:style>
          <a:lnRef idx="1">
            <a:schemeClr val="dk1"/>
          </a:lnRef>
          <a:fillRef idx="0">
            <a:schemeClr val="dk1"/>
          </a:fillRef>
          <a:effectRef idx="0">
            <a:schemeClr val="dk1"/>
          </a:effectRef>
          <a:fontRef idx="minor">
            <a:schemeClr val="tx1"/>
          </a:fontRef>
        </p:style>
      </p:cxnSp>
      <p:sp>
        <p:nvSpPr>
          <p:cNvPr id="134" name="Oval 133">
            <a:extLst>
              <a:ext uri="{FF2B5EF4-FFF2-40B4-BE49-F238E27FC236}">
                <a16:creationId xmlns:a16="http://schemas.microsoft.com/office/drawing/2014/main" id="{FAF8A218-E5B2-0223-7BDF-B71A877E893F}"/>
              </a:ext>
            </a:extLst>
          </p:cNvPr>
          <p:cNvSpPr>
            <a:spLocks noChangeAspect="1"/>
          </p:cNvSpPr>
          <p:nvPr/>
        </p:nvSpPr>
        <p:spPr>
          <a:xfrm>
            <a:off x="3182257" y="3139787"/>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136" name="Straight Connector 135">
            <a:extLst>
              <a:ext uri="{FF2B5EF4-FFF2-40B4-BE49-F238E27FC236}">
                <a16:creationId xmlns:a16="http://schemas.microsoft.com/office/drawing/2014/main" id="{3249F48B-A288-C3E4-EE15-39CA2EE2E225}"/>
              </a:ext>
            </a:extLst>
          </p:cNvPr>
          <p:cNvCxnSpPr>
            <a:cxnSpLocks/>
          </p:cNvCxnSpPr>
          <p:nvPr/>
        </p:nvCxnSpPr>
        <p:spPr>
          <a:xfrm>
            <a:off x="3217504" y="3214709"/>
            <a:ext cx="0" cy="147257"/>
          </a:xfrm>
          <a:prstGeom prst="line">
            <a:avLst/>
          </a:prstGeom>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174E3F3F-C4AE-5A37-CAC6-A7FCDEF652D9}"/>
              </a:ext>
            </a:extLst>
          </p:cNvPr>
          <p:cNvSpPr txBox="1"/>
          <p:nvPr/>
        </p:nvSpPr>
        <p:spPr>
          <a:xfrm>
            <a:off x="8361184" y="5019716"/>
            <a:ext cx="0" cy="0"/>
          </a:xfrm>
          <a:prstGeom prst="rect">
            <a:avLst/>
          </a:prstGeom>
          <a:noFill/>
        </p:spPr>
        <p:txBody>
          <a:bodyPr wrap="none" lIns="0" tIns="0" rIns="0" bIns="0" rtlCol="0">
            <a:noAutofit/>
          </a:bodyPr>
          <a:lstStyle/>
          <a:p>
            <a:pPr algn="l">
              <a:lnSpc>
                <a:spcPct val="105000"/>
              </a:lnSpc>
            </a:pPr>
            <a:endParaRPr lang="en-US" sz="1600" dirty="0">
              <a:solidFill>
                <a:schemeClr val="tx1"/>
              </a:solidFill>
            </a:endParaRPr>
          </a:p>
        </p:txBody>
      </p:sp>
      <p:cxnSp>
        <p:nvCxnSpPr>
          <p:cNvPr id="138" name="Straight Connector 137">
            <a:extLst>
              <a:ext uri="{FF2B5EF4-FFF2-40B4-BE49-F238E27FC236}">
                <a16:creationId xmlns:a16="http://schemas.microsoft.com/office/drawing/2014/main" id="{D7E743B3-2022-0366-CD51-13C0C9C6E6C3}"/>
              </a:ext>
            </a:extLst>
          </p:cNvPr>
          <p:cNvCxnSpPr>
            <a:cxnSpLocks/>
          </p:cNvCxnSpPr>
          <p:nvPr/>
        </p:nvCxnSpPr>
        <p:spPr>
          <a:xfrm>
            <a:off x="3281101" y="3214709"/>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A4317047-1FEA-A9B8-FA73-7B9B624655A6}"/>
              </a:ext>
            </a:extLst>
          </p:cNvPr>
          <p:cNvCxnSpPr>
            <a:cxnSpLocks/>
          </p:cNvCxnSpPr>
          <p:nvPr/>
        </p:nvCxnSpPr>
        <p:spPr>
          <a:xfrm>
            <a:off x="3348694" y="3214709"/>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5941638D-AD8B-908E-3B74-B8BABDF25754}"/>
              </a:ext>
            </a:extLst>
          </p:cNvPr>
          <p:cNvCxnSpPr>
            <a:cxnSpLocks/>
          </p:cNvCxnSpPr>
          <p:nvPr/>
        </p:nvCxnSpPr>
        <p:spPr>
          <a:xfrm>
            <a:off x="3533919" y="3214709"/>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5F2D65F8-C9F9-33C7-A41F-9CC898E5602C}"/>
              </a:ext>
            </a:extLst>
          </p:cNvPr>
          <p:cNvCxnSpPr>
            <a:cxnSpLocks/>
          </p:cNvCxnSpPr>
          <p:nvPr/>
        </p:nvCxnSpPr>
        <p:spPr>
          <a:xfrm>
            <a:off x="3587845" y="3220165"/>
            <a:ext cx="0" cy="147257"/>
          </a:xfrm>
          <a:prstGeom prst="line">
            <a:avLst/>
          </a:prstGeom>
        </p:spPr>
        <p:style>
          <a:lnRef idx="1">
            <a:schemeClr val="dk1"/>
          </a:lnRef>
          <a:fillRef idx="0">
            <a:schemeClr val="dk1"/>
          </a:fillRef>
          <a:effectRef idx="0">
            <a:schemeClr val="dk1"/>
          </a:effectRef>
          <a:fontRef idx="minor">
            <a:schemeClr val="tx1"/>
          </a:fontRef>
        </p:style>
      </p:cxnSp>
      <p:sp>
        <p:nvSpPr>
          <p:cNvPr id="143" name="Oval 142">
            <a:extLst>
              <a:ext uri="{FF2B5EF4-FFF2-40B4-BE49-F238E27FC236}">
                <a16:creationId xmlns:a16="http://schemas.microsoft.com/office/drawing/2014/main" id="{4B65563B-2289-0DD8-94E8-48FBD4E9ECAA}"/>
              </a:ext>
            </a:extLst>
          </p:cNvPr>
          <p:cNvSpPr>
            <a:spLocks noChangeAspect="1"/>
          </p:cNvSpPr>
          <p:nvPr/>
        </p:nvSpPr>
        <p:spPr>
          <a:xfrm>
            <a:off x="3305624" y="3139787"/>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44" name="Oval 143">
            <a:extLst>
              <a:ext uri="{FF2B5EF4-FFF2-40B4-BE49-F238E27FC236}">
                <a16:creationId xmlns:a16="http://schemas.microsoft.com/office/drawing/2014/main" id="{4B5E0D03-B765-BA09-9BD4-4DE6B45E6809}"/>
              </a:ext>
            </a:extLst>
          </p:cNvPr>
          <p:cNvSpPr>
            <a:spLocks noChangeAspect="1"/>
          </p:cNvSpPr>
          <p:nvPr/>
        </p:nvSpPr>
        <p:spPr>
          <a:xfrm>
            <a:off x="3494651" y="3146308"/>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45" name="Oval 144">
            <a:extLst>
              <a:ext uri="{FF2B5EF4-FFF2-40B4-BE49-F238E27FC236}">
                <a16:creationId xmlns:a16="http://schemas.microsoft.com/office/drawing/2014/main" id="{36B151FA-D2F4-A467-7E6A-3358ACD2AE40}"/>
              </a:ext>
            </a:extLst>
          </p:cNvPr>
          <p:cNvSpPr>
            <a:spLocks noChangeAspect="1"/>
          </p:cNvSpPr>
          <p:nvPr/>
        </p:nvSpPr>
        <p:spPr>
          <a:xfrm>
            <a:off x="3552717" y="3146308"/>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42" name="Oval 141">
            <a:extLst>
              <a:ext uri="{FF2B5EF4-FFF2-40B4-BE49-F238E27FC236}">
                <a16:creationId xmlns:a16="http://schemas.microsoft.com/office/drawing/2014/main" id="{58827B5C-8934-9AB8-D68E-4574F16F04D7}"/>
              </a:ext>
            </a:extLst>
          </p:cNvPr>
          <p:cNvSpPr>
            <a:spLocks noChangeAspect="1"/>
          </p:cNvSpPr>
          <p:nvPr/>
        </p:nvSpPr>
        <p:spPr>
          <a:xfrm>
            <a:off x="3245863" y="3139787"/>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grpSp>
        <p:nvGrpSpPr>
          <p:cNvPr id="148" name="Group 147">
            <a:extLst>
              <a:ext uri="{FF2B5EF4-FFF2-40B4-BE49-F238E27FC236}">
                <a16:creationId xmlns:a16="http://schemas.microsoft.com/office/drawing/2014/main" id="{37FFF6A4-B94E-CA9A-02F3-917896478C17}"/>
              </a:ext>
            </a:extLst>
          </p:cNvPr>
          <p:cNvGrpSpPr/>
          <p:nvPr/>
        </p:nvGrpSpPr>
        <p:grpSpPr>
          <a:xfrm rot="10800000">
            <a:off x="3198860" y="2811238"/>
            <a:ext cx="426077" cy="147257"/>
            <a:chOff x="3288403" y="2760355"/>
            <a:chExt cx="426077" cy="147257"/>
          </a:xfrm>
        </p:grpSpPr>
        <p:cxnSp>
          <p:nvCxnSpPr>
            <p:cNvPr id="146" name="Straight Connector 145">
              <a:extLst>
                <a:ext uri="{FF2B5EF4-FFF2-40B4-BE49-F238E27FC236}">
                  <a16:creationId xmlns:a16="http://schemas.microsoft.com/office/drawing/2014/main" id="{F46EC6B7-FF26-C917-54D0-80C2C4C8D287}"/>
                </a:ext>
              </a:extLst>
            </p:cNvPr>
            <p:cNvCxnSpPr>
              <a:cxnSpLocks/>
            </p:cNvCxnSpPr>
            <p:nvPr/>
          </p:nvCxnSpPr>
          <p:spPr>
            <a:xfrm>
              <a:off x="3488464" y="2760355"/>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5D913118-820C-76CC-C73A-042CF986A13E}"/>
                </a:ext>
              </a:extLst>
            </p:cNvPr>
            <p:cNvCxnSpPr>
              <a:cxnSpLocks/>
            </p:cNvCxnSpPr>
            <p:nvPr/>
          </p:nvCxnSpPr>
          <p:spPr>
            <a:xfrm flipH="1">
              <a:off x="3288403" y="2761582"/>
              <a:ext cx="426077" cy="0"/>
            </a:xfrm>
            <a:prstGeom prst="line">
              <a:avLst/>
            </a:prstGeom>
          </p:spPr>
          <p:style>
            <a:lnRef idx="1">
              <a:schemeClr val="dk1"/>
            </a:lnRef>
            <a:fillRef idx="0">
              <a:schemeClr val="dk1"/>
            </a:fillRef>
            <a:effectRef idx="0">
              <a:schemeClr val="dk1"/>
            </a:effectRef>
            <a:fontRef idx="minor">
              <a:schemeClr val="tx1"/>
            </a:fontRef>
          </p:style>
        </p:cxnSp>
      </p:grpSp>
      <p:sp>
        <p:nvSpPr>
          <p:cNvPr id="149" name="TextBox 148">
            <a:extLst>
              <a:ext uri="{FF2B5EF4-FFF2-40B4-BE49-F238E27FC236}">
                <a16:creationId xmlns:a16="http://schemas.microsoft.com/office/drawing/2014/main" id="{4158B71A-347B-B5C5-BF2F-3D55A001981A}"/>
              </a:ext>
            </a:extLst>
          </p:cNvPr>
          <p:cNvSpPr txBox="1"/>
          <p:nvPr/>
        </p:nvSpPr>
        <p:spPr>
          <a:xfrm>
            <a:off x="3039588" y="2259149"/>
            <a:ext cx="747446" cy="522843"/>
          </a:xfrm>
          <a:prstGeom prst="rect">
            <a:avLst/>
          </a:prstGeom>
          <a:noFill/>
        </p:spPr>
        <p:txBody>
          <a:bodyPr wrap="square" lIns="0" tIns="0" rIns="0" bIns="0" rtlCol="0">
            <a:noAutofit/>
          </a:bodyPr>
          <a:lstStyle/>
          <a:p>
            <a:pPr algn="ctr">
              <a:lnSpc>
                <a:spcPct val="105000"/>
              </a:lnSpc>
            </a:pPr>
            <a:r>
              <a:rPr lang="en-US" sz="1600" dirty="0"/>
              <a:t>CpG island</a:t>
            </a:r>
            <a:endParaRPr lang="en-US" sz="1600" dirty="0">
              <a:solidFill>
                <a:schemeClr val="tx1"/>
              </a:solidFill>
            </a:endParaRPr>
          </a:p>
        </p:txBody>
      </p:sp>
    </p:spTree>
    <p:extLst>
      <p:ext uri="{BB962C8B-B14F-4D97-AF65-F5344CB8AC3E}">
        <p14:creationId xmlns:p14="http://schemas.microsoft.com/office/powerpoint/2010/main" val="38812075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51A99-C9ED-62E9-D9F2-2D56E7E8B1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D3DC0-8AB3-0403-F8EB-7AC678BCF696}"/>
              </a:ext>
            </a:extLst>
          </p:cNvPr>
          <p:cNvSpPr>
            <a:spLocks noGrp="1"/>
          </p:cNvSpPr>
          <p:nvPr>
            <p:ph type="title"/>
          </p:nvPr>
        </p:nvSpPr>
        <p:spPr/>
        <p:txBody>
          <a:bodyPr/>
          <a:lstStyle/>
          <a:p>
            <a:r>
              <a:rPr lang="en-US"/>
              <a:t>Gene Structure</a:t>
            </a:r>
          </a:p>
        </p:txBody>
      </p:sp>
      <p:sp>
        <p:nvSpPr>
          <p:cNvPr id="5" name="Content Placeholder 4">
            <a:extLst>
              <a:ext uri="{FF2B5EF4-FFF2-40B4-BE49-F238E27FC236}">
                <a16:creationId xmlns:a16="http://schemas.microsoft.com/office/drawing/2014/main" id="{4C6108AB-C6F0-732C-8428-B00536F51981}"/>
              </a:ext>
            </a:extLst>
          </p:cNvPr>
          <p:cNvSpPr>
            <a:spLocks noGrp="1"/>
          </p:cNvSpPr>
          <p:nvPr>
            <p:ph sz="half" idx="2"/>
          </p:nvPr>
        </p:nvSpPr>
        <p:spPr>
          <a:xfrm>
            <a:off x="237938" y="3838375"/>
            <a:ext cx="8097679" cy="554650"/>
          </a:xfrm>
        </p:spPr>
        <p:txBody>
          <a:bodyPr/>
          <a:lstStyle/>
          <a:p>
            <a:pPr marL="323984" lvl="4" indent="0">
              <a:buNone/>
            </a:pPr>
            <a:endParaRPr lang="en-GB"/>
          </a:p>
          <a:p>
            <a:endParaRPr lang="en-US"/>
          </a:p>
        </p:txBody>
      </p:sp>
      <p:sp>
        <p:nvSpPr>
          <p:cNvPr id="6" name="Date Placeholder 5">
            <a:extLst>
              <a:ext uri="{FF2B5EF4-FFF2-40B4-BE49-F238E27FC236}">
                <a16:creationId xmlns:a16="http://schemas.microsoft.com/office/drawing/2014/main" id="{B2AD7858-47C5-57EB-4D5F-9B439C67581C}"/>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BBDCA83D-4689-C9C2-806E-2AEBD36EDE7D}"/>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DEAE700F-DDF8-5F0E-D814-A1CDF05FE85A}"/>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31</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1AB1C813-7CC0-A18E-68D2-82D8F009BC17}"/>
              </a:ext>
            </a:extLst>
          </p:cNvPr>
          <p:cNvSpPr>
            <a:spLocks noGrp="1"/>
          </p:cNvSpPr>
          <p:nvPr>
            <p:ph type="subTitle" idx="13"/>
          </p:nvPr>
        </p:nvSpPr>
        <p:spPr/>
        <p:txBody>
          <a:bodyPr/>
          <a:lstStyle/>
          <a:p>
            <a:r>
              <a:rPr lang="en-US"/>
              <a:t>Enhancers and Repressors</a:t>
            </a:r>
          </a:p>
        </p:txBody>
      </p:sp>
      <p:sp>
        <p:nvSpPr>
          <p:cNvPr id="10" name="Content Placeholder 9">
            <a:extLst>
              <a:ext uri="{FF2B5EF4-FFF2-40B4-BE49-F238E27FC236}">
                <a16:creationId xmlns:a16="http://schemas.microsoft.com/office/drawing/2014/main" id="{EAA8ADF8-F76D-4681-32CF-5889DF80C699}"/>
              </a:ext>
            </a:extLst>
          </p:cNvPr>
          <p:cNvSpPr>
            <a:spLocks noGrp="1"/>
          </p:cNvSpPr>
          <p:nvPr>
            <p:ph sz="half" idx="1"/>
          </p:nvPr>
        </p:nvSpPr>
        <p:spPr>
          <a:xfrm>
            <a:off x="237938" y="816030"/>
            <a:ext cx="8245662" cy="318503"/>
          </a:xfrm>
        </p:spPr>
        <p:txBody>
          <a:bodyPr/>
          <a:lstStyle/>
          <a:p>
            <a:r>
              <a:rPr lang="en-GB">
                <a:effectLst/>
              </a:rPr>
              <a:t>Analysis of chromatin interactions reveals details of regulatory domains and promoter interactions.</a:t>
            </a:r>
          </a:p>
          <a:p>
            <a:endParaRPr lang="en-GB"/>
          </a:p>
        </p:txBody>
      </p:sp>
      <p:cxnSp>
        <p:nvCxnSpPr>
          <p:cNvPr id="18" name="Straight Connector 17">
            <a:extLst>
              <a:ext uri="{FF2B5EF4-FFF2-40B4-BE49-F238E27FC236}">
                <a16:creationId xmlns:a16="http://schemas.microsoft.com/office/drawing/2014/main" id="{A0E81AAF-DD14-9CC3-8E0F-6CFF6083E5B6}"/>
              </a:ext>
            </a:extLst>
          </p:cNvPr>
          <p:cNvCxnSpPr/>
          <p:nvPr/>
        </p:nvCxnSpPr>
        <p:spPr>
          <a:xfrm>
            <a:off x="775691" y="2009620"/>
            <a:ext cx="6696891"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Right Arrow 10">
            <a:extLst>
              <a:ext uri="{FF2B5EF4-FFF2-40B4-BE49-F238E27FC236}">
                <a16:creationId xmlns:a16="http://schemas.microsoft.com/office/drawing/2014/main" id="{298BDC2E-9026-3CAD-6024-AD5E53968CB2}"/>
              </a:ext>
            </a:extLst>
          </p:cNvPr>
          <p:cNvSpPr/>
          <p:nvPr/>
        </p:nvSpPr>
        <p:spPr>
          <a:xfrm>
            <a:off x="2007346" y="1858730"/>
            <a:ext cx="601365" cy="27646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3" name="Right Arrow 12">
            <a:extLst>
              <a:ext uri="{FF2B5EF4-FFF2-40B4-BE49-F238E27FC236}">
                <a16:creationId xmlns:a16="http://schemas.microsoft.com/office/drawing/2014/main" id="{16122155-80AA-4D67-B22B-6EECB65920A4}"/>
              </a:ext>
            </a:extLst>
          </p:cNvPr>
          <p:cNvSpPr/>
          <p:nvPr/>
        </p:nvSpPr>
        <p:spPr>
          <a:xfrm>
            <a:off x="3859848" y="1867806"/>
            <a:ext cx="601365" cy="276464"/>
          </a:xfrm>
          <a:prstGeom prst="rightArrow">
            <a:avLst/>
          </a:prstGeom>
          <a:solidFill>
            <a:srgbClr val="40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5" name="Right Arrow 14">
            <a:extLst>
              <a:ext uri="{FF2B5EF4-FFF2-40B4-BE49-F238E27FC236}">
                <a16:creationId xmlns:a16="http://schemas.microsoft.com/office/drawing/2014/main" id="{8A5D57FE-9D94-7EAC-288D-F988A88BB668}"/>
              </a:ext>
            </a:extLst>
          </p:cNvPr>
          <p:cNvSpPr/>
          <p:nvPr/>
        </p:nvSpPr>
        <p:spPr>
          <a:xfrm>
            <a:off x="6077685" y="1861150"/>
            <a:ext cx="601365" cy="276464"/>
          </a:xfrm>
          <a:prstGeom prst="rightArrow">
            <a:avLst/>
          </a:prstGeom>
          <a:solidFill>
            <a:srgbClr val="EE8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7" name="Right Arrow 16">
            <a:extLst>
              <a:ext uri="{FF2B5EF4-FFF2-40B4-BE49-F238E27FC236}">
                <a16:creationId xmlns:a16="http://schemas.microsoft.com/office/drawing/2014/main" id="{4B0A251B-0D34-FAE4-5A0E-1461378F6219}"/>
              </a:ext>
            </a:extLst>
          </p:cNvPr>
          <p:cNvSpPr/>
          <p:nvPr/>
        </p:nvSpPr>
        <p:spPr>
          <a:xfrm flipH="1">
            <a:off x="5284153" y="1872960"/>
            <a:ext cx="601365" cy="276464"/>
          </a:xfrm>
          <a:prstGeom prst="rightArrow">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9" name="Oval 18">
            <a:extLst>
              <a:ext uri="{FF2B5EF4-FFF2-40B4-BE49-F238E27FC236}">
                <a16:creationId xmlns:a16="http://schemas.microsoft.com/office/drawing/2014/main" id="{621C2ABD-1806-0781-F72F-F8473BF00B9E}"/>
              </a:ext>
            </a:extLst>
          </p:cNvPr>
          <p:cNvSpPr>
            <a:spLocks noChangeAspect="1"/>
          </p:cNvSpPr>
          <p:nvPr/>
        </p:nvSpPr>
        <p:spPr>
          <a:xfrm>
            <a:off x="1028741" y="1970359"/>
            <a:ext cx="72000" cy="72000"/>
          </a:xfrm>
          <a:prstGeom prst="ellipse">
            <a:avLst/>
          </a:prstGeom>
          <a:solidFill>
            <a:schemeClr val="accent6">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0" name="TextBox 19">
            <a:extLst>
              <a:ext uri="{FF2B5EF4-FFF2-40B4-BE49-F238E27FC236}">
                <a16:creationId xmlns:a16="http://schemas.microsoft.com/office/drawing/2014/main" id="{22009B83-93C2-FD89-4A25-135885D17C51}"/>
              </a:ext>
            </a:extLst>
          </p:cNvPr>
          <p:cNvSpPr txBox="1"/>
          <p:nvPr/>
        </p:nvSpPr>
        <p:spPr>
          <a:xfrm>
            <a:off x="727884" y="1658408"/>
            <a:ext cx="420117" cy="338554"/>
          </a:xfrm>
          <a:prstGeom prst="rect">
            <a:avLst/>
          </a:prstGeom>
          <a:noFill/>
        </p:spPr>
        <p:txBody>
          <a:bodyPr wrap="square">
            <a:spAutoFit/>
          </a:bodyPr>
          <a:lstStyle/>
          <a:p>
            <a:r>
              <a:rPr lang="en-GB" sz="1600"/>
              <a:t>e1</a:t>
            </a:r>
            <a:endParaRPr lang="en-GB" sz="1600">
              <a:effectLst/>
            </a:endParaRPr>
          </a:p>
        </p:txBody>
      </p:sp>
      <p:sp>
        <p:nvSpPr>
          <p:cNvPr id="21" name="Oval 20">
            <a:extLst>
              <a:ext uri="{FF2B5EF4-FFF2-40B4-BE49-F238E27FC236}">
                <a16:creationId xmlns:a16="http://schemas.microsoft.com/office/drawing/2014/main" id="{402BF2FF-DF25-FD42-424D-047A762D1ED9}"/>
              </a:ext>
            </a:extLst>
          </p:cNvPr>
          <p:cNvSpPr>
            <a:spLocks noChangeAspect="1"/>
          </p:cNvSpPr>
          <p:nvPr/>
        </p:nvSpPr>
        <p:spPr>
          <a:xfrm>
            <a:off x="7024313" y="1970359"/>
            <a:ext cx="72000" cy="72000"/>
          </a:xfrm>
          <a:prstGeom prst="ellipse">
            <a:avLst/>
          </a:prstGeom>
          <a:solidFill>
            <a:schemeClr val="accent6">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2" name="TextBox 21">
            <a:extLst>
              <a:ext uri="{FF2B5EF4-FFF2-40B4-BE49-F238E27FC236}">
                <a16:creationId xmlns:a16="http://schemas.microsoft.com/office/drawing/2014/main" id="{7A0CE0F0-651D-6D6C-F8B7-816BC33B70BE}"/>
              </a:ext>
            </a:extLst>
          </p:cNvPr>
          <p:cNvSpPr txBox="1"/>
          <p:nvPr/>
        </p:nvSpPr>
        <p:spPr>
          <a:xfrm>
            <a:off x="7084037" y="1639236"/>
            <a:ext cx="420117" cy="338554"/>
          </a:xfrm>
          <a:prstGeom prst="rect">
            <a:avLst/>
          </a:prstGeom>
          <a:noFill/>
        </p:spPr>
        <p:txBody>
          <a:bodyPr wrap="square">
            <a:spAutoFit/>
          </a:bodyPr>
          <a:lstStyle/>
          <a:p>
            <a:r>
              <a:rPr lang="en-GB" sz="1600"/>
              <a:t>e2</a:t>
            </a:r>
            <a:endParaRPr lang="en-GB" sz="1600">
              <a:effectLst/>
            </a:endParaRPr>
          </a:p>
        </p:txBody>
      </p:sp>
      <p:sp>
        <p:nvSpPr>
          <p:cNvPr id="23" name="Arc 22">
            <a:extLst>
              <a:ext uri="{FF2B5EF4-FFF2-40B4-BE49-F238E27FC236}">
                <a16:creationId xmlns:a16="http://schemas.microsoft.com/office/drawing/2014/main" id="{9110B625-3E7D-D682-33F6-1DCCF09A326E}"/>
              </a:ext>
            </a:extLst>
          </p:cNvPr>
          <p:cNvSpPr/>
          <p:nvPr/>
        </p:nvSpPr>
        <p:spPr>
          <a:xfrm rot="21420987">
            <a:off x="1083640" y="1368384"/>
            <a:ext cx="943839" cy="1074407"/>
          </a:xfrm>
          <a:prstGeom prst="arc">
            <a:avLst>
              <a:gd name="adj1" fmla="val 10981516"/>
              <a:gd name="adj2" fmla="val 0"/>
            </a:avLst>
          </a:prstGeom>
          <a:ln w="19050">
            <a:solidFill>
              <a:schemeClr val="accent6">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1E16CDB6-6C7D-82CA-3A50-C219D2075C97}"/>
              </a:ext>
            </a:extLst>
          </p:cNvPr>
          <p:cNvSpPr/>
          <p:nvPr/>
        </p:nvSpPr>
        <p:spPr>
          <a:xfrm rot="207482" flipH="1">
            <a:off x="3910545" y="1221937"/>
            <a:ext cx="3130698" cy="1303845"/>
          </a:xfrm>
          <a:prstGeom prst="arc">
            <a:avLst>
              <a:gd name="adj1" fmla="val 10981516"/>
              <a:gd name="adj2" fmla="val 141424"/>
            </a:avLst>
          </a:prstGeom>
          <a:ln w="19050">
            <a:solidFill>
              <a:schemeClr val="accent6">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F1FAB21A-7DED-40F9-DCB7-7B7AC2ABE0F7}"/>
              </a:ext>
            </a:extLst>
          </p:cNvPr>
          <p:cNvCxnSpPr/>
          <p:nvPr/>
        </p:nvCxnSpPr>
        <p:spPr>
          <a:xfrm>
            <a:off x="775690" y="2887298"/>
            <a:ext cx="669689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0D84AF6-C539-424F-6AFA-C204BB855F38}"/>
              </a:ext>
            </a:extLst>
          </p:cNvPr>
          <p:cNvCxnSpPr/>
          <p:nvPr/>
        </p:nvCxnSpPr>
        <p:spPr>
          <a:xfrm>
            <a:off x="807263" y="3590031"/>
            <a:ext cx="669689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BFF72BDA-DEBA-B5C9-2AA0-AC0983B9DE40}"/>
              </a:ext>
            </a:extLst>
          </p:cNvPr>
          <p:cNvSpPr txBox="1"/>
          <p:nvPr/>
        </p:nvSpPr>
        <p:spPr>
          <a:xfrm>
            <a:off x="7755405" y="2648289"/>
            <a:ext cx="909624" cy="338554"/>
          </a:xfrm>
          <a:prstGeom prst="rect">
            <a:avLst/>
          </a:prstGeom>
          <a:noFill/>
        </p:spPr>
        <p:txBody>
          <a:bodyPr wrap="square">
            <a:spAutoFit/>
          </a:bodyPr>
          <a:lstStyle/>
          <a:p>
            <a:r>
              <a:rPr lang="en-GB" sz="1600"/>
              <a:t>CTCF</a:t>
            </a:r>
            <a:endParaRPr lang="en-GB" sz="1600">
              <a:effectLst/>
            </a:endParaRPr>
          </a:p>
        </p:txBody>
      </p:sp>
      <p:sp>
        <p:nvSpPr>
          <p:cNvPr id="28" name="TextBox 27">
            <a:extLst>
              <a:ext uri="{FF2B5EF4-FFF2-40B4-BE49-F238E27FC236}">
                <a16:creationId xmlns:a16="http://schemas.microsoft.com/office/drawing/2014/main" id="{FFBEE01D-0619-AC42-DB97-4254EB581680}"/>
              </a:ext>
            </a:extLst>
          </p:cNvPr>
          <p:cNvSpPr txBox="1"/>
          <p:nvPr/>
        </p:nvSpPr>
        <p:spPr>
          <a:xfrm>
            <a:off x="7755404" y="3325741"/>
            <a:ext cx="1231841" cy="338554"/>
          </a:xfrm>
          <a:prstGeom prst="rect">
            <a:avLst/>
          </a:prstGeom>
          <a:noFill/>
        </p:spPr>
        <p:txBody>
          <a:bodyPr wrap="square">
            <a:spAutoFit/>
          </a:bodyPr>
          <a:lstStyle/>
          <a:p>
            <a:r>
              <a:rPr lang="en-GB" sz="1600"/>
              <a:t>H3K4me3</a:t>
            </a:r>
            <a:endParaRPr lang="en-GB" sz="1600">
              <a:effectLst/>
            </a:endParaRPr>
          </a:p>
        </p:txBody>
      </p:sp>
      <p:sp>
        <p:nvSpPr>
          <p:cNvPr id="29" name="Freeform 28">
            <a:extLst>
              <a:ext uri="{FF2B5EF4-FFF2-40B4-BE49-F238E27FC236}">
                <a16:creationId xmlns:a16="http://schemas.microsoft.com/office/drawing/2014/main" id="{D938FB72-5BA3-60D3-6AC0-7C095A19669B}"/>
              </a:ext>
            </a:extLst>
          </p:cNvPr>
          <p:cNvSpPr/>
          <p:nvPr/>
        </p:nvSpPr>
        <p:spPr>
          <a:xfrm rot="21317962">
            <a:off x="937942" y="2532575"/>
            <a:ext cx="440267" cy="368315"/>
          </a:xfrm>
          <a:custGeom>
            <a:avLst/>
            <a:gdLst>
              <a:gd name="connsiteX0" fmla="*/ 0 w 440267"/>
              <a:gd name="connsiteY0" fmla="*/ 331738 h 368315"/>
              <a:gd name="connsiteX1" fmla="*/ 143934 w 440267"/>
              <a:gd name="connsiteY1" fmla="*/ 230138 h 368315"/>
              <a:gd name="connsiteX2" fmla="*/ 143934 w 440267"/>
              <a:gd name="connsiteY2" fmla="*/ 196271 h 368315"/>
              <a:gd name="connsiteX3" fmla="*/ 220134 w 440267"/>
              <a:gd name="connsiteY3" fmla="*/ 1538 h 368315"/>
              <a:gd name="connsiteX4" fmla="*/ 321734 w 440267"/>
              <a:gd name="connsiteY4" fmla="*/ 314805 h 368315"/>
              <a:gd name="connsiteX5" fmla="*/ 440267 w 440267"/>
              <a:gd name="connsiteY5" fmla="*/ 365605 h 36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267" h="368315">
                <a:moveTo>
                  <a:pt x="0" y="331738"/>
                </a:moveTo>
                <a:cubicBezTo>
                  <a:pt x="59972" y="292227"/>
                  <a:pt x="119945" y="252716"/>
                  <a:pt x="143934" y="230138"/>
                </a:cubicBezTo>
                <a:cubicBezTo>
                  <a:pt x="167923" y="207560"/>
                  <a:pt x="131234" y="234371"/>
                  <a:pt x="143934" y="196271"/>
                </a:cubicBezTo>
                <a:cubicBezTo>
                  <a:pt x="156634" y="158171"/>
                  <a:pt x="190501" y="-18218"/>
                  <a:pt x="220134" y="1538"/>
                </a:cubicBezTo>
                <a:cubicBezTo>
                  <a:pt x="249767" y="21294"/>
                  <a:pt x="285045" y="254127"/>
                  <a:pt x="321734" y="314805"/>
                </a:cubicBezTo>
                <a:cubicBezTo>
                  <a:pt x="358423" y="375483"/>
                  <a:pt x="399345" y="370544"/>
                  <a:pt x="440267" y="365605"/>
                </a:cubicBezTo>
              </a:path>
            </a:pathLst>
          </a:cu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22737F34-15E8-1648-F39A-4F3D4C508541}"/>
              </a:ext>
            </a:extLst>
          </p:cNvPr>
          <p:cNvSpPr/>
          <p:nvPr/>
        </p:nvSpPr>
        <p:spPr>
          <a:xfrm rot="21358896">
            <a:off x="1814052" y="2754935"/>
            <a:ext cx="243348" cy="140177"/>
          </a:xfrm>
          <a:custGeom>
            <a:avLst/>
            <a:gdLst>
              <a:gd name="connsiteX0" fmla="*/ 0 w 243348"/>
              <a:gd name="connsiteY0" fmla="*/ 125429 h 140177"/>
              <a:gd name="connsiteX1" fmla="*/ 110613 w 243348"/>
              <a:gd name="connsiteY1" fmla="*/ 68 h 140177"/>
              <a:gd name="connsiteX2" fmla="*/ 243348 w 243348"/>
              <a:gd name="connsiteY2" fmla="*/ 140177 h 140177"/>
            </a:gdLst>
            <a:ahLst/>
            <a:cxnLst>
              <a:cxn ang="0">
                <a:pos x="connsiteX0" y="connsiteY0"/>
              </a:cxn>
              <a:cxn ang="0">
                <a:pos x="connsiteX1" y="connsiteY1"/>
              </a:cxn>
              <a:cxn ang="0">
                <a:pos x="connsiteX2" y="connsiteY2"/>
              </a:cxn>
            </a:cxnLst>
            <a:rect l="l" t="t" r="r" b="b"/>
            <a:pathLst>
              <a:path w="243348" h="140177">
                <a:moveTo>
                  <a:pt x="0" y="125429"/>
                </a:moveTo>
                <a:cubicBezTo>
                  <a:pt x="35027" y="61519"/>
                  <a:pt x="70055" y="-2390"/>
                  <a:pt x="110613" y="68"/>
                </a:cubicBezTo>
                <a:cubicBezTo>
                  <a:pt x="151171" y="2526"/>
                  <a:pt x="197259" y="71351"/>
                  <a:pt x="243348" y="140177"/>
                </a:cubicBezTo>
              </a:path>
            </a:pathLst>
          </a:cu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E6F006E6-6F21-8E10-98C8-8BD154BEB81B}"/>
              </a:ext>
            </a:extLst>
          </p:cNvPr>
          <p:cNvSpPr/>
          <p:nvPr/>
        </p:nvSpPr>
        <p:spPr>
          <a:xfrm>
            <a:off x="3464966" y="2600663"/>
            <a:ext cx="516194" cy="287653"/>
          </a:xfrm>
          <a:custGeom>
            <a:avLst/>
            <a:gdLst>
              <a:gd name="connsiteX0" fmla="*/ 0 w 516194"/>
              <a:gd name="connsiteY0" fmla="*/ 280279 h 287653"/>
              <a:gd name="connsiteX1" fmla="*/ 110613 w 516194"/>
              <a:gd name="connsiteY1" fmla="*/ 236034 h 287653"/>
              <a:gd name="connsiteX2" fmla="*/ 191729 w 516194"/>
              <a:gd name="connsiteY2" fmla="*/ 59 h 287653"/>
              <a:gd name="connsiteX3" fmla="*/ 280219 w 516194"/>
              <a:gd name="connsiteY3" fmla="*/ 213911 h 287653"/>
              <a:gd name="connsiteX4" fmla="*/ 516194 w 516194"/>
              <a:gd name="connsiteY4" fmla="*/ 287653 h 28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287653">
                <a:moveTo>
                  <a:pt x="0" y="280279"/>
                </a:moveTo>
                <a:cubicBezTo>
                  <a:pt x="39329" y="281508"/>
                  <a:pt x="78658" y="282737"/>
                  <a:pt x="110613" y="236034"/>
                </a:cubicBezTo>
                <a:cubicBezTo>
                  <a:pt x="142568" y="189331"/>
                  <a:pt x="163461" y="3746"/>
                  <a:pt x="191729" y="59"/>
                </a:cubicBezTo>
                <a:cubicBezTo>
                  <a:pt x="219997" y="-3628"/>
                  <a:pt x="226141" y="165979"/>
                  <a:pt x="280219" y="213911"/>
                </a:cubicBezTo>
                <a:cubicBezTo>
                  <a:pt x="334297" y="261843"/>
                  <a:pt x="425245" y="274748"/>
                  <a:pt x="516194" y="287653"/>
                </a:cubicBezTo>
              </a:path>
            </a:pathLst>
          </a:cu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76D0EE93-C485-C416-15A4-4119A88686DD}"/>
              </a:ext>
            </a:extLst>
          </p:cNvPr>
          <p:cNvSpPr/>
          <p:nvPr/>
        </p:nvSpPr>
        <p:spPr>
          <a:xfrm>
            <a:off x="5857371" y="2719036"/>
            <a:ext cx="235974" cy="184406"/>
          </a:xfrm>
          <a:custGeom>
            <a:avLst/>
            <a:gdLst>
              <a:gd name="connsiteX0" fmla="*/ 0 w 235974"/>
              <a:gd name="connsiteY0" fmla="*/ 169658 h 184406"/>
              <a:gd name="connsiteX1" fmla="*/ 125361 w 235974"/>
              <a:gd name="connsiteY1" fmla="*/ 51 h 184406"/>
              <a:gd name="connsiteX2" fmla="*/ 235974 w 235974"/>
              <a:gd name="connsiteY2" fmla="*/ 184406 h 184406"/>
            </a:gdLst>
            <a:ahLst/>
            <a:cxnLst>
              <a:cxn ang="0">
                <a:pos x="connsiteX0" y="connsiteY0"/>
              </a:cxn>
              <a:cxn ang="0">
                <a:pos x="connsiteX1" y="connsiteY1"/>
              </a:cxn>
              <a:cxn ang="0">
                <a:pos x="connsiteX2" y="connsiteY2"/>
              </a:cxn>
            </a:cxnLst>
            <a:rect l="l" t="t" r="r" b="b"/>
            <a:pathLst>
              <a:path w="235974" h="184406">
                <a:moveTo>
                  <a:pt x="0" y="169658"/>
                </a:moveTo>
                <a:cubicBezTo>
                  <a:pt x="43016" y="83625"/>
                  <a:pt x="86032" y="-2407"/>
                  <a:pt x="125361" y="51"/>
                </a:cubicBezTo>
                <a:cubicBezTo>
                  <a:pt x="164690" y="2509"/>
                  <a:pt x="200332" y="93457"/>
                  <a:pt x="235974" y="184406"/>
                </a:cubicBezTo>
              </a:path>
            </a:pathLst>
          </a:cu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9B997A3B-6690-BBB3-4DBA-4B8AE63AE2FC}"/>
              </a:ext>
            </a:extLst>
          </p:cNvPr>
          <p:cNvSpPr/>
          <p:nvPr/>
        </p:nvSpPr>
        <p:spPr>
          <a:xfrm>
            <a:off x="6804709" y="2605538"/>
            <a:ext cx="661382" cy="287653"/>
          </a:xfrm>
          <a:custGeom>
            <a:avLst/>
            <a:gdLst>
              <a:gd name="connsiteX0" fmla="*/ 0 w 516194"/>
              <a:gd name="connsiteY0" fmla="*/ 280279 h 287653"/>
              <a:gd name="connsiteX1" fmla="*/ 110613 w 516194"/>
              <a:gd name="connsiteY1" fmla="*/ 236034 h 287653"/>
              <a:gd name="connsiteX2" fmla="*/ 191729 w 516194"/>
              <a:gd name="connsiteY2" fmla="*/ 59 h 287653"/>
              <a:gd name="connsiteX3" fmla="*/ 280219 w 516194"/>
              <a:gd name="connsiteY3" fmla="*/ 213911 h 287653"/>
              <a:gd name="connsiteX4" fmla="*/ 516194 w 516194"/>
              <a:gd name="connsiteY4" fmla="*/ 287653 h 28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287653">
                <a:moveTo>
                  <a:pt x="0" y="280279"/>
                </a:moveTo>
                <a:cubicBezTo>
                  <a:pt x="39329" y="281508"/>
                  <a:pt x="78658" y="282737"/>
                  <a:pt x="110613" y="236034"/>
                </a:cubicBezTo>
                <a:cubicBezTo>
                  <a:pt x="142568" y="189331"/>
                  <a:pt x="163461" y="3746"/>
                  <a:pt x="191729" y="59"/>
                </a:cubicBezTo>
                <a:cubicBezTo>
                  <a:pt x="219997" y="-3628"/>
                  <a:pt x="226141" y="165979"/>
                  <a:pt x="280219" y="213911"/>
                </a:cubicBezTo>
                <a:cubicBezTo>
                  <a:pt x="334297" y="261843"/>
                  <a:pt x="425245" y="274748"/>
                  <a:pt x="516194" y="287653"/>
                </a:cubicBezTo>
              </a:path>
            </a:pathLst>
          </a:cu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5D6FD2D-60EE-81F1-9E43-B3B971E93148}"/>
              </a:ext>
            </a:extLst>
          </p:cNvPr>
          <p:cNvSpPr/>
          <p:nvPr/>
        </p:nvSpPr>
        <p:spPr>
          <a:xfrm>
            <a:off x="5692567" y="3251900"/>
            <a:ext cx="685800" cy="357381"/>
          </a:xfrm>
          <a:custGeom>
            <a:avLst/>
            <a:gdLst>
              <a:gd name="connsiteX0" fmla="*/ 0 w 685800"/>
              <a:gd name="connsiteY0" fmla="*/ 325806 h 357381"/>
              <a:gd name="connsiteX1" fmla="*/ 66368 w 685800"/>
              <a:gd name="connsiteY1" fmla="*/ 311058 h 357381"/>
              <a:gd name="connsiteX2" fmla="*/ 176981 w 685800"/>
              <a:gd name="connsiteY2" fmla="*/ 1342 h 357381"/>
              <a:gd name="connsiteX3" fmla="*/ 272845 w 685800"/>
              <a:gd name="connsiteY3" fmla="*/ 193071 h 357381"/>
              <a:gd name="connsiteX4" fmla="*/ 346587 w 685800"/>
              <a:gd name="connsiteY4" fmla="*/ 52961 h 357381"/>
              <a:gd name="connsiteX5" fmla="*/ 508819 w 685800"/>
              <a:gd name="connsiteY5" fmla="*/ 325806 h 357381"/>
              <a:gd name="connsiteX6" fmla="*/ 685800 w 685800"/>
              <a:gd name="connsiteY6" fmla="*/ 340555 h 35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 h="357381">
                <a:moveTo>
                  <a:pt x="0" y="325806"/>
                </a:moveTo>
                <a:cubicBezTo>
                  <a:pt x="18435" y="345470"/>
                  <a:pt x="36871" y="365135"/>
                  <a:pt x="66368" y="311058"/>
                </a:cubicBezTo>
                <a:cubicBezTo>
                  <a:pt x="95865" y="256981"/>
                  <a:pt x="142568" y="21006"/>
                  <a:pt x="176981" y="1342"/>
                </a:cubicBezTo>
                <a:cubicBezTo>
                  <a:pt x="211394" y="-18322"/>
                  <a:pt x="244577" y="184468"/>
                  <a:pt x="272845" y="193071"/>
                </a:cubicBezTo>
                <a:cubicBezTo>
                  <a:pt x="301113" y="201674"/>
                  <a:pt x="307258" y="30839"/>
                  <a:pt x="346587" y="52961"/>
                </a:cubicBezTo>
                <a:cubicBezTo>
                  <a:pt x="385916" y="75083"/>
                  <a:pt x="452284" y="277874"/>
                  <a:pt x="508819" y="325806"/>
                </a:cubicBezTo>
                <a:cubicBezTo>
                  <a:pt x="565354" y="373738"/>
                  <a:pt x="625577" y="357146"/>
                  <a:pt x="685800" y="340555"/>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4C5FD0A-99A6-1741-F1AC-33EEE5C6421B}"/>
              </a:ext>
            </a:extLst>
          </p:cNvPr>
          <p:cNvSpPr/>
          <p:nvPr/>
        </p:nvSpPr>
        <p:spPr>
          <a:xfrm rot="20812109">
            <a:off x="6777296" y="3411242"/>
            <a:ext cx="168060" cy="184406"/>
          </a:xfrm>
          <a:custGeom>
            <a:avLst/>
            <a:gdLst>
              <a:gd name="connsiteX0" fmla="*/ 0 w 235974"/>
              <a:gd name="connsiteY0" fmla="*/ 169658 h 184406"/>
              <a:gd name="connsiteX1" fmla="*/ 125361 w 235974"/>
              <a:gd name="connsiteY1" fmla="*/ 51 h 184406"/>
              <a:gd name="connsiteX2" fmla="*/ 235974 w 235974"/>
              <a:gd name="connsiteY2" fmla="*/ 184406 h 184406"/>
            </a:gdLst>
            <a:ahLst/>
            <a:cxnLst>
              <a:cxn ang="0">
                <a:pos x="connsiteX0" y="connsiteY0"/>
              </a:cxn>
              <a:cxn ang="0">
                <a:pos x="connsiteX1" y="connsiteY1"/>
              </a:cxn>
              <a:cxn ang="0">
                <a:pos x="connsiteX2" y="connsiteY2"/>
              </a:cxn>
            </a:cxnLst>
            <a:rect l="l" t="t" r="r" b="b"/>
            <a:pathLst>
              <a:path w="235974" h="184406">
                <a:moveTo>
                  <a:pt x="0" y="169658"/>
                </a:moveTo>
                <a:cubicBezTo>
                  <a:pt x="43016" y="83625"/>
                  <a:pt x="86032" y="-2407"/>
                  <a:pt x="125361" y="51"/>
                </a:cubicBezTo>
                <a:cubicBezTo>
                  <a:pt x="164690" y="2509"/>
                  <a:pt x="200332" y="93457"/>
                  <a:pt x="235974" y="18440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4EECE334-CCAE-D798-C143-B31C736CDC7B}"/>
              </a:ext>
            </a:extLst>
          </p:cNvPr>
          <p:cNvSpPr/>
          <p:nvPr/>
        </p:nvSpPr>
        <p:spPr>
          <a:xfrm>
            <a:off x="3576690" y="3306897"/>
            <a:ext cx="404470" cy="287653"/>
          </a:xfrm>
          <a:custGeom>
            <a:avLst/>
            <a:gdLst>
              <a:gd name="connsiteX0" fmla="*/ 0 w 516194"/>
              <a:gd name="connsiteY0" fmla="*/ 280279 h 287653"/>
              <a:gd name="connsiteX1" fmla="*/ 110613 w 516194"/>
              <a:gd name="connsiteY1" fmla="*/ 236034 h 287653"/>
              <a:gd name="connsiteX2" fmla="*/ 191729 w 516194"/>
              <a:gd name="connsiteY2" fmla="*/ 59 h 287653"/>
              <a:gd name="connsiteX3" fmla="*/ 280219 w 516194"/>
              <a:gd name="connsiteY3" fmla="*/ 213911 h 287653"/>
              <a:gd name="connsiteX4" fmla="*/ 516194 w 516194"/>
              <a:gd name="connsiteY4" fmla="*/ 287653 h 28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287653">
                <a:moveTo>
                  <a:pt x="0" y="280279"/>
                </a:moveTo>
                <a:cubicBezTo>
                  <a:pt x="39329" y="281508"/>
                  <a:pt x="78658" y="282737"/>
                  <a:pt x="110613" y="236034"/>
                </a:cubicBezTo>
                <a:cubicBezTo>
                  <a:pt x="142568" y="189331"/>
                  <a:pt x="163461" y="3746"/>
                  <a:pt x="191729" y="59"/>
                </a:cubicBezTo>
                <a:cubicBezTo>
                  <a:pt x="219997" y="-3628"/>
                  <a:pt x="226141" y="165979"/>
                  <a:pt x="280219" y="213911"/>
                </a:cubicBezTo>
                <a:cubicBezTo>
                  <a:pt x="334297" y="261843"/>
                  <a:pt x="425245" y="274748"/>
                  <a:pt x="516194" y="28765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561FECFB-C38B-C8BD-7508-4F223FAA9FCC}"/>
              </a:ext>
            </a:extLst>
          </p:cNvPr>
          <p:cNvSpPr/>
          <p:nvPr/>
        </p:nvSpPr>
        <p:spPr>
          <a:xfrm rot="21102372">
            <a:off x="959664" y="3405666"/>
            <a:ext cx="125699" cy="184406"/>
          </a:xfrm>
          <a:custGeom>
            <a:avLst/>
            <a:gdLst>
              <a:gd name="connsiteX0" fmla="*/ 0 w 235974"/>
              <a:gd name="connsiteY0" fmla="*/ 169658 h 184406"/>
              <a:gd name="connsiteX1" fmla="*/ 125361 w 235974"/>
              <a:gd name="connsiteY1" fmla="*/ 51 h 184406"/>
              <a:gd name="connsiteX2" fmla="*/ 235974 w 235974"/>
              <a:gd name="connsiteY2" fmla="*/ 184406 h 184406"/>
            </a:gdLst>
            <a:ahLst/>
            <a:cxnLst>
              <a:cxn ang="0">
                <a:pos x="connsiteX0" y="connsiteY0"/>
              </a:cxn>
              <a:cxn ang="0">
                <a:pos x="connsiteX1" y="connsiteY1"/>
              </a:cxn>
              <a:cxn ang="0">
                <a:pos x="connsiteX2" y="connsiteY2"/>
              </a:cxn>
            </a:cxnLst>
            <a:rect l="l" t="t" r="r" b="b"/>
            <a:pathLst>
              <a:path w="235974" h="184406">
                <a:moveTo>
                  <a:pt x="0" y="169658"/>
                </a:moveTo>
                <a:cubicBezTo>
                  <a:pt x="43016" y="83625"/>
                  <a:pt x="86032" y="-2407"/>
                  <a:pt x="125361" y="51"/>
                </a:cubicBezTo>
                <a:cubicBezTo>
                  <a:pt x="164690" y="2509"/>
                  <a:pt x="200332" y="93457"/>
                  <a:pt x="235974" y="18440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46B8A909-236C-D376-F9E5-6D47CA75E424}"/>
              </a:ext>
            </a:extLst>
          </p:cNvPr>
          <p:cNvSpPr/>
          <p:nvPr/>
        </p:nvSpPr>
        <p:spPr>
          <a:xfrm rot="282038" flipH="1">
            <a:off x="1929871" y="3232601"/>
            <a:ext cx="440267" cy="368315"/>
          </a:xfrm>
          <a:custGeom>
            <a:avLst/>
            <a:gdLst>
              <a:gd name="connsiteX0" fmla="*/ 0 w 440267"/>
              <a:gd name="connsiteY0" fmla="*/ 331738 h 368315"/>
              <a:gd name="connsiteX1" fmla="*/ 143934 w 440267"/>
              <a:gd name="connsiteY1" fmla="*/ 230138 h 368315"/>
              <a:gd name="connsiteX2" fmla="*/ 143934 w 440267"/>
              <a:gd name="connsiteY2" fmla="*/ 196271 h 368315"/>
              <a:gd name="connsiteX3" fmla="*/ 220134 w 440267"/>
              <a:gd name="connsiteY3" fmla="*/ 1538 h 368315"/>
              <a:gd name="connsiteX4" fmla="*/ 321734 w 440267"/>
              <a:gd name="connsiteY4" fmla="*/ 314805 h 368315"/>
              <a:gd name="connsiteX5" fmla="*/ 440267 w 440267"/>
              <a:gd name="connsiteY5" fmla="*/ 365605 h 36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267" h="368315">
                <a:moveTo>
                  <a:pt x="0" y="331738"/>
                </a:moveTo>
                <a:cubicBezTo>
                  <a:pt x="59972" y="292227"/>
                  <a:pt x="119945" y="252716"/>
                  <a:pt x="143934" y="230138"/>
                </a:cubicBezTo>
                <a:cubicBezTo>
                  <a:pt x="167923" y="207560"/>
                  <a:pt x="131234" y="234371"/>
                  <a:pt x="143934" y="196271"/>
                </a:cubicBezTo>
                <a:cubicBezTo>
                  <a:pt x="156634" y="158171"/>
                  <a:pt x="190501" y="-18218"/>
                  <a:pt x="220134" y="1538"/>
                </a:cubicBezTo>
                <a:cubicBezTo>
                  <a:pt x="249767" y="21294"/>
                  <a:pt x="285045" y="254127"/>
                  <a:pt x="321734" y="314805"/>
                </a:cubicBezTo>
                <a:cubicBezTo>
                  <a:pt x="358423" y="375483"/>
                  <a:pt x="399345" y="370544"/>
                  <a:pt x="440267" y="365605"/>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B29D8F2-1A5C-DCC0-AAD5-524B72D8D794}"/>
              </a:ext>
            </a:extLst>
          </p:cNvPr>
          <p:cNvSpPr txBox="1"/>
          <p:nvPr/>
        </p:nvSpPr>
        <p:spPr>
          <a:xfrm>
            <a:off x="624126" y="2048882"/>
            <a:ext cx="1317504" cy="338554"/>
          </a:xfrm>
          <a:prstGeom prst="rect">
            <a:avLst/>
          </a:prstGeom>
          <a:noFill/>
        </p:spPr>
        <p:txBody>
          <a:bodyPr wrap="square">
            <a:spAutoFit/>
          </a:bodyPr>
          <a:lstStyle/>
          <a:p>
            <a:r>
              <a:rPr lang="en-GB" sz="1600"/>
              <a:t>enhancer</a:t>
            </a:r>
            <a:endParaRPr lang="en-GB" sz="1600">
              <a:effectLst/>
            </a:endParaRPr>
          </a:p>
        </p:txBody>
      </p:sp>
      <p:sp>
        <p:nvSpPr>
          <p:cNvPr id="41" name="TextBox 40">
            <a:extLst>
              <a:ext uri="{FF2B5EF4-FFF2-40B4-BE49-F238E27FC236}">
                <a16:creationId xmlns:a16="http://schemas.microsoft.com/office/drawing/2014/main" id="{80FCB48B-9B19-1FAB-E85F-2F6290199B19}"/>
              </a:ext>
            </a:extLst>
          </p:cNvPr>
          <p:cNvSpPr txBox="1"/>
          <p:nvPr/>
        </p:nvSpPr>
        <p:spPr>
          <a:xfrm>
            <a:off x="1955854" y="2042359"/>
            <a:ext cx="1602248" cy="338554"/>
          </a:xfrm>
          <a:prstGeom prst="rect">
            <a:avLst/>
          </a:prstGeom>
          <a:noFill/>
        </p:spPr>
        <p:txBody>
          <a:bodyPr wrap="square">
            <a:spAutoFit/>
          </a:bodyPr>
          <a:lstStyle/>
          <a:p>
            <a:r>
              <a:rPr lang="en-GB" sz="1600">
                <a:effectLst/>
              </a:rPr>
              <a:t>promoter/gene</a:t>
            </a:r>
          </a:p>
        </p:txBody>
      </p:sp>
      <p:sp>
        <p:nvSpPr>
          <p:cNvPr id="43" name="TextBox 42">
            <a:extLst>
              <a:ext uri="{FF2B5EF4-FFF2-40B4-BE49-F238E27FC236}">
                <a16:creationId xmlns:a16="http://schemas.microsoft.com/office/drawing/2014/main" id="{443AD4FE-DFC5-15E4-DD6B-5ECC3448FBDD}"/>
              </a:ext>
            </a:extLst>
          </p:cNvPr>
          <p:cNvSpPr txBox="1"/>
          <p:nvPr/>
        </p:nvSpPr>
        <p:spPr>
          <a:xfrm>
            <a:off x="310776" y="2176999"/>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sp>
        <p:nvSpPr>
          <p:cNvPr id="49" name="TextBox 48">
            <a:extLst>
              <a:ext uri="{FF2B5EF4-FFF2-40B4-BE49-F238E27FC236}">
                <a16:creationId xmlns:a16="http://schemas.microsoft.com/office/drawing/2014/main" id="{C04CBC9B-4E12-92B7-BB9E-6E98BD38F734}"/>
              </a:ext>
            </a:extLst>
          </p:cNvPr>
          <p:cNvSpPr txBox="1"/>
          <p:nvPr/>
        </p:nvSpPr>
        <p:spPr>
          <a:xfrm>
            <a:off x="7368466" y="2340859"/>
            <a:ext cx="0" cy="0"/>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grpSp>
        <p:nvGrpSpPr>
          <p:cNvPr id="37" name="Group 36">
            <a:extLst>
              <a:ext uri="{FF2B5EF4-FFF2-40B4-BE49-F238E27FC236}">
                <a16:creationId xmlns:a16="http://schemas.microsoft.com/office/drawing/2014/main" id="{0854CAA8-740D-CCC6-56D7-72476D9FA1EF}"/>
              </a:ext>
            </a:extLst>
          </p:cNvPr>
          <p:cNvGrpSpPr/>
          <p:nvPr/>
        </p:nvGrpSpPr>
        <p:grpSpPr>
          <a:xfrm>
            <a:off x="237936" y="3742864"/>
            <a:ext cx="4572000" cy="2299106"/>
            <a:chOff x="237936" y="3742864"/>
            <a:chExt cx="4572000" cy="2299106"/>
          </a:xfrm>
        </p:grpSpPr>
        <p:sp>
          <p:nvSpPr>
            <p:cNvPr id="14" name="TextBox 13">
              <a:extLst>
                <a:ext uri="{FF2B5EF4-FFF2-40B4-BE49-F238E27FC236}">
                  <a16:creationId xmlns:a16="http://schemas.microsoft.com/office/drawing/2014/main" id="{BEAA3D2F-B095-7D42-41D9-963D5E52EDF2}"/>
                </a:ext>
              </a:extLst>
            </p:cNvPr>
            <p:cNvSpPr txBox="1"/>
            <p:nvPr/>
          </p:nvSpPr>
          <p:spPr>
            <a:xfrm>
              <a:off x="237936" y="3742864"/>
              <a:ext cx="4572000" cy="338554"/>
            </a:xfrm>
            <a:prstGeom prst="rect">
              <a:avLst/>
            </a:prstGeom>
            <a:noFill/>
          </p:spPr>
          <p:txBody>
            <a:bodyPr wrap="square">
              <a:spAutoFit/>
            </a:bodyPr>
            <a:lstStyle/>
            <a:p>
              <a:r>
                <a:rPr lang="en-GB" sz="1600">
                  <a:effectLst/>
                </a:rPr>
                <a:t>1D locations are really 3D interactions</a:t>
              </a:r>
            </a:p>
          </p:txBody>
        </p:sp>
        <p:sp>
          <p:nvSpPr>
            <p:cNvPr id="3" name="Freeform 2">
              <a:extLst>
                <a:ext uri="{FF2B5EF4-FFF2-40B4-BE49-F238E27FC236}">
                  <a16:creationId xmlns:a16="http://schemas.microsoft.com/office/drawing/2014/main" id="{E12B3C95-22F0-FE70-A186-D946F1CF3CD1}"/>
                </a:ext>
              </a:extLst>
            </p:cNvPr>
            <p:cNvSpPr/>
            <p:nvPr/>
          </p:nvSpPr>
          <p:spPr>
            <a:xfrm>
              <a:off x="343231" y="4342113"/>
              <a:ext cx="3780906" cy="1699857"/>
            </a:xfrm>
            <a:custGeom>
              <a:avLst/>
              <a:gdLst>
                <a:gd name="connsiteX0" fmla="*/ 0 w 3780906"/>
                <a:gd name="connsiteY0" fmla="*/ 1605829 h 1699857"/>
                <a:gd name="connsiteX1" fmla="*/ 791737 w 3780906"/>
                <a:gd name="connsiteY1" fmla="*/ 1650434 h 1699857"/>
                <a:gd name="connsiteX2" fmla="*/ 769434 w 3780906"/>
                <a:gd name="connsiteY2" fmla="*/ 1349351 h 1699857"/>
                <a:gd name="connsiteX3" fmla="*/ 412595 w 3780906"/>
                <a:gd name="connsiteY3" fmla="*/ 836395 h 1699857"/>
                <a:gd name="connsiteX4" fmla="*/ 858644 w 3780906"/>
                <a:gd name="connsiteY4" fmla="*/ 457253 h 1699857"/>
                <a:gd name="connsiteX5" fmla="*/ 1338147 w 3780906"/>
                <a:gd name="connsiteY5" fmla="*/ 747185 h 1699857"/>
                <a:gd name="connsiteX6" fmla="*/ 1248937 w 3780906"/>
                <a:gd name="connsiteY6" fmla="*/ 1137478 h 1699857"/>
                <a:gd name="connsiteX7" fmla="*/ 914400 w 3780906"/>
                <a:gd name="connsiteY7" fmla="*/ 1483165 h 1699857"/>
                <a:gd name="connsiteX8" fmla="*/ 936703 w 3780906"/>
                <a:gd name="connsiteY8" fmla="*/ 1650434 h 1699857"/>
                <a:gd name="connsiteX9" fmla="*/ 1349298 w 3780906"/>
                <a:gd name="connsiteY9" fmla="*/ 1672736 h 1699857"/>
                <a:gd name="connsiteX10" fmla="*/ 2051825 w 3780906"/>
                <a:gd name="connsiteY10" fmla="*/ 1695038 h 1699857"/>
                <a:gd name="connsiteX11" fmla="*/ 2497873 w 3780906"/>
                <a:gd name="connsiteY11" fmla="*/ 1572375 h 1699857"/>
                <a:gd name="connsiteX12" fmla="*/ 2274849 w 3780906"/>
                <a:gd name="connsiteY12" fmla="*/ 1260141 h 1699857"/>
                <a:gd name="connsiteX13" fmla="*/ 1806498 w 3780906"/>
                <a:gd name="connsiteY13" fmla="*/ 802941 h 1699857"/>
                <a:gd name="connsiteX14" fmla="*/ 1940312 w 3780906"/>
                <a:gd name="connsiteY14" fmla="*/ 178473 h 1699857"/>
                <a:gd name="connsiteX15" fmla="*/ 2430966 w 3780906"/>
                <a:gd name="connsiteY15" fmla="*/ 53 h 1699857"/>
                <a:gd name="connsiteX16" fmla="*/ 2932771 w 3780906"/>
                <a:gd name="connsiteY16" fmla="*/ 189624 h 1699857"/>
                <a:gd name="connsiteX17" fmla="*/ 3155795 w 3780906"/>
                <a:gd name="connsiteY17" fmla="*/ 557614 h 1699857"/>
                <a:gd name="connsiteX18" fmla="*/ 2921620 w 3780906"/>
                <a:gd name="connsiteY18" fmla="*/ 1081721 h 1699857"/>
                <a:gd name="connsiteX19" fmla="*/ 2564781 w 3780906"/>
                <a:gd name="connsiteY19" fmla="*/ 1516619 h 1699857"/>
                <a:gd name="connsiteX20" fmla="*/ 2642839 w 3780906"/>
                <a:gd name="connsiteY20" fmla="*/ 1628131 h 1699857"/>
                <a:gd name="connsiteX21" fmla="*/ 2988527 w 3780906"/>
                <a:gd name="connsiteY21" fmla="*/ 1672736 h 1699857"/>
                <a:gd name="connsiteX22" fmla="*/ 3612995 w 3780906"/>
                <a:gd name="connsiteY22" fmla="*/ 1661585 h 1699857"/>
                <a:gd name="connsiteX23" fmla="*/ 3769112 w 3780906"/>
                <a:gd name="connsiteY23" fmla="*/ 1594678 h 1699857"/>
                <a:gd name="connsiteX24" fmla="*/ 3757961 w 3780906"/>
                <a:gd name="connsiteY24" fmla="*/ 1650434 h 169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80906" h="1699857">
                  <a:moveTo>
                    <a:pt x="0" y="1605829"/>
                  </a:moveTo>
                  <a:cubicBezTo>
                    <a:pt x="331749" y="1649504"/>
                    <a:pt x="663498" y="1693180"/>
                    <a:pt x="791737" y="1650434"/>
                  </a:cubicBezTo>
                  <a:cubicBezTo>
                    <a:pt x="919976" y="1607688"/>
                    <a:pt x="832624" y="1485024"/>
                    <a:pt x="769434" y="1349351"/>
                  </a:cubicBezTo>
                  <a:cubicBezTo>
                    <a:pt x="706244" y="1213678"/>
                    <a:pt x="397727" y="985078"/>
                    <a:pt x="412595" y="836395"/>
                  </a:cubicBezTo>
                  <a:cubicBezTo>
                    <a:pt x="427463" y="687712"/>
                    <a:pt x="704386" y="472121"/>
                    <a:pt x="858644" y="457253"/>
                  </a:cubicBezTo>
                  <a:cubicBezTo>
                    <a:pt x="1012902" y="442385"/>
                    <a:pt x="1273098" y="633814"/>
                    <a:pt x="1338147" y="747185"/>
                  </a:cubicBezTo>
                  <a:cubicBezTo>
                    <a:pt x="1403196" y="860556"/>
                    <a:pt x="1319561" y="1014815"/>
                    <a:pt x="1248937" y="1137478"/>
                  </a:cubicBezTo>
                  <a:cubicBezTo>
                    <a:pt x="1178313" y="1260141"/>
                    <a:pt x="966439" y="1397672"/>
                    <a:pt x="914400" y="1483165"/>
                  </a:cubicBezTo>
                  <a:cubicBezTo>
                    <a:pt x="862361" y="1568658"/>
                    <a:pt x="864220" y="1618839"/>
                    <a:pt x="936703" y="1650434"/>
                  </a:cubicBezTo>
                  <a:cubicBezTo>
                    <a:pt x="1009186" y="1682029"/>
                    <a:pt x="1349298" y="1672736"/>
                    <a:pt x="1349298" y="1672736"/>
                  </a:cubicBezTo>
                  <a:cubicBezTo>
                    <a:pt x="1535152" y="1680170"/>
                    <a:pt x="1860396" y="1711765"/>
                    <a:pt x="2051825" y="1695038"/>
                  </a:cubicBezTo>
                  <a:cubicBezTo>
                    <a:pt x="2243254" y="1678311"/>
                    <a:pt x="2460702" y="1644858"/>
                    <a:pt x="2497873" y="1572375"/>
                  </a:cubicBezTo>
                  <a:cubicBezTo>
                    <a:pt x="2535044" y="1499892"/>
                    <a:pt x="2390078" y="1388380"/>
                    <a:pt x="2274849" y="1260141"/>
                  </a:cubicBezTo>
                  <a:cubicBezTo>
                    <a:pt x="2159620" y="1131902"/>
                    <a:pt x="1862254" y="983219"/>
                    <a:pt x="1806498" y="802941"/>
                  </a:cubicBezTo>
                  <a:cubicBezTo>
                    <a:pt x="1750742" y="622663"/>
                    <a:pt x="1836234" y="312288"/>
                    <a:pt x="1940312" y="178473"/>
                  </a:cubicBezTo>
                  <a:cubicBezTo>
                    <a:pt x="2044390" y="44658"/>
                    <a:pt x="2265556" y="-1805"/>
                    <a:pt x="2430966" y="53"/>
                  </a:cubicBezTo>
                  <a:cubicBezTo>
                    <a:pt x="2596376" y="1911"/>
                    <a:pt x="2811966" y="96697"/>
                    <a:pt x="2932771" y="189624"/>
                  </a:cubicBezTo>
                  <a:cubicBezTo>
                    <a:pt x="3053576" y="282551"/>
                    <a:pt x="3157653" y="408931"/>
                    <a:pt x="3155795" y="557614"/>
                  </a:cubicBezTo>
                  <a:cubicBezTo>
                    <a:pt x="3153937" y="706297"/>
                    <a:pt x="3020122" y="921887"/>
                    <a:pt x="2921620" y="1081721"/>
                  </a:cubicBezTo>
                  <a:cubicBezTo>
                    <a:pt x="2823118" y="1241555"/>
                    <a:pt x="2611244" y="1425551"/>
                    <a:pt x="2564781" y="1516619"/>
                  </a:cubicBezTo>
                  <a:cubicBezTo>
                    <a:pt x="2518318" y="1607687"/>
                    <a:pt x="2572215" y="1602111"/>
                    <a:pt x="2642839" y="1628131"/>
                  </a:cubicBezTo>
                  <a:cubicBezTo>
                    <a:pt x="2713463" y="1654151"/>
                    <a:pt x="2826835" y="1667160"/>
                    <a:pt x="2988527" y="1672736"/>
                  </a:cubicBezTo>
                  <a:cubicBezTo>
                    <a:pt x="3150219" y="1678312"/>
                    <a:pt x="3482898" y="1674595"/>
                    <a:pt x="3612995" y="1661585"/>
                  </a:cubicBezTo>
                  <a:cubicBezTo>
                    <a:pt x="3743092" y="1648575"/>
                    <a:pt x="3744951" y="1596536"/>
                    <a:pt x="3769112" y="1594678"/>
                  </a:cubicBezTo>
                  <a:cubicBezTo>
                    <a:pt x="3793273" y="1592820"/>
                    <a:pt x="3775617" y="1621627"/>
                    <a:pt x="3757961" y="165043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41042B-8283-6626-A452-1FD89D79429A}"/>
                </a:ext>
              </a:extLst>
            </p:cNvPr>
            <p:cNvSpPr txBox="1"/>
            <p:nvPr/>
          </p:nvSpPr>
          <p:spPr>
            <a:xfrm>
              <a:off x="680624" y="5693722"/>
              <a:ext cx="420117" cy="338554"/>
            </a:xfrm>
            <a:prstGeom prst="rect">
              <a:avLst/>
            </a:prstGeom>
            <a:noFill/>
          </p:spPr>
          <p:txBody>
            <a:bodyPr wrap="square">
              <a:spAutoFit/>
            </a:bodyPr>
            <a:lstStyle/>
            <a:p>
              <a:r>
                <a:rPr lang="en-GB" sz="1600"/>
                <a:t>e1</a:t>
              </a:r>
              <a:endParaRPr lang="en-GB" sz="1600">
                <a:effectLst/>
              </a:endParaRPr>
            </a:p>
          </p:txBody>
        </p:sp>
        <p:sp>
          <p:nvSpPr>
            <p:cNvPr id="42" name="Oval 41">
              <a:extLst>
                <a:ext uri="{FF2B5EF4-FFF2-40B4-BE49-F238E27FC236}">
                  <a16:creationId xmlns:a16="http://schemas.microsoft.com/office/drawing/2014/main" id="{D815E71D-B34E-1CC9-84A7-3A96F4D0FDF3}"/>
                </a:ext>
              </a:extLst>
            </p:cNvPr>
            <p:cNvSpPr>
              <a:spLocks noChangeAspect="1"/>
            </p:cNvSpPr>
            <p:nvPr/>
          </p:nvSpPr>
          <p:spPr>
            <a:xfrm>
              <a:off x="1098071" y="5938817"/>
              <a:ext cx="72000" cy="72000"/>
            </a:xfrm>
            <a:prstGeom prst="ellipse">
              <a:avLst/>
            </a:prstGeom>
            <a:solidFill>
              <a:schemeClr val="accent6">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4" name="Right Arrow 43">
              <a:extLst>
                <a:ext uri="{FF2B5EF4-FFF2-40B4-BE49-F238E27FC236}">
                  <a16:creationId xmlns:a16="http://schemas.microsoft.com/office/drawing/2014/main" id="{7845B288-D7DB-2C56-AF88-76B7BF6FBB54}"/>
                </a:ext>
              </a:extLst>
            </p:cNvPr>
            <p:cNvSpPr/>
            <p:nvPr/>
          </p:nvSpPr>
          <p:spPr>
            <a:xfrm rot="2510635">
              <a:off x="1192544" y="4820631"/>
              <a:ext cx="601365" cy="27646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5" name="Right Arrow 44">
              <a:extLst>
                <a:ext uri="{FF2B5EF4-FFF2-40B4-BE49-F238E27FC236}">
                  <a16:creationId xmlns:a16="http://schemas.microsoft.com/office/drawing/2014/main" id="{127DC8B0-3A51-2F0A-86B8-02A104A53052}"/>
                </a:ext>
              </a:extLst>
            </p:cNvPr>
            <p:cNvSpPr/>
            <p:nvPr/>
          </p:nvSpPr>
          <p:spPr>
            <a:xfrm rot="13374179">
              <a:off x="2114080" y="5303977"/>
              <a:ext cx="601365" cy="276464"/>
            </a:xfrm>
            <a:prstGeom prst="rightArrow">
              <a:avLst/>
            </a:prstGeom>
            <a:solidFill>
              <a:srgbClr val="40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6" name="Right Arrow 45">
              <a:extLst>
                <a:ext uri="{FF2B5EF4-FFF2-40B4-BE49-F238E27FC236}">
                  <a16:creationId xmlns:a16="http://schemas.microsoft.com/office/drawing/2014/main" id="{3FEFC7F3-E132-1C8E-C8FD-CA5C7B2A9948}"/>
                </a:ext>
              </a:extLst>
            </p:cNvPr>
            <p:cNvSpPr/>
            <p:nvPr/>
          </p:nvSpPr>
          <p:spPr>
            <a:xfrm rot="20304192" flipH="1">
              <a:off x="2223254" y="4282249"/>
              <a:ext cx="601365" cy="276464"/>
            </a:xfrm>
            <a:prstGeom prst="rightArrow">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7" name="Right Arrow 46">
              <a:extLst>
                <a:ext uri="{FF2B5EF4-FFF2-40B4-BE49-F238E27FC236}">
                  <a16:creationId xmlns:a16="http://schemas.microsoft.com/office/drawing/2014/main" id="{87AF3B3A-D7BC-01A2-C741-B7CFF7191297}"/>
                </a:ext>
              </a:extLst>
            </p:cNvPr>
            <p:cNvSpPr/>
            <p:nvPr/>
          </p:nvSpPr>
          <p:spPr>
            <a:xfrm rot="2116709">
              <a:off x="2950708" y="4402319"/>
              <a:ext cx="601365" cy="276464"/>
            </a:xfrm>
            <a:prstGeom prst="rightArrow">
              <a:avLst/>
            </a:prstGeom>
            <a:solidFill>
              <a:srgbClr val="EE8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8" name="Oval 47">
              <a:extLst>
                <a:ext uri="{FF2B5EF4-FFF2-40B4-BE49-F238E27FC236}">
                  <a16:creationId xmlns:a16="http://schemas.microsoft.com/office/drawing/2014/main" id="{534B299E-4026-496C-FADA-9C95F6320560}"/>
                </a:ext>
              </a:extLst>
            </p:cNvPr>
            <p:cNvSpPr>
              <a:spLocks noChangeAspect="1"/>
            </p:cNvSpPr>
            <p:nvPr/>
          </p:nvSpPr>
          <p:spPr>
            <a:xfrm>
              <a:off x="2890090" y="5790999"/>
              <a:ext cx="72000" cy="72000"/>
            </a:xfrm>
            <a:prstGeom prst="ellipse">
              <a:avLst/>
            </a:prstGeom>
            <a:solidFill>
              <a:schemeClr val="accent6">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50" name="TextBox 49">
              <a:extLst>
                <a:ext uri="{FF2B5EF4-FFF2-40B4-BE49-F238E27FC236}">
                  <a16:creationId xmlns:a16="http://schemas.microsoft.com/office/drawing/2014/main" id="{5E3E4C4D-5460-E84D-B033-0E761C4D3D72}"/>
                </a:ext>
              </a:extLst>
            </p:cNvPr>
            <p:cNvSpPr txBox="1"/>
            <p:nvPr/>
          </p:nvSpPr>
          <p:spPr>
            <a:xfrm>
              <a:off x="2988539" y="5636263"/>
              <a:ext cx="420117" cy="338554"/>
            </a:xfrm>
            <a:prstGeom prst="rect">
              <a:avLst/>
            </a:prstGeom>
            <a:noFill/>
          </p:spPr>
          <p:txBody>
            <a:bodyPr wrap="square">
              <a:spAutoFit/>
            </a:bodyPr>
            <a:lstStyle/>
            <a:p>
              <a:r>
                <a:rPr lang="en-GB" sz="1600"/>
                <a:t>e2</a:t>
              </a:r>
              <a:endParaRPr lang="en-GB" sz="1600">
                <a:effectLst/>
              </a:endParaRPr>
            </a:p>
          </p:txBody>
        </p:sp>
      </p:grpSp>
    </p:spTree>
    <p:extLst>
      <p:ext uri="{BB962C8B-B14F-4D97-AF65-F5344CB8AC3E}">
        <p14:creationId xmlns:p14="http://schemas.microsoft.com/office/powerpoint/2010/main" val="2674295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1C397-25F8-93A6-8F2B-E09B562AD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81210-A7FD-600D-A7D0-8237BC4363B8}"/>
              </a:ext>
            </a:extLst>
          </p:cNvPr>
          <p:cNvSpPr>
            <a:spLocks noGrp="1"/>
          </p:cNvSpPr>
          <p:nvPr>
            <p:ph type="title"/>
          </p:nvPr>
        </p:nvSpPr>
        <p:spPr/>
        <p:txBody>
          <a:bodyPr/>
          <a:lstStyle/>
          <a:p>
            <a:r>
              <a:rPr lang="en-US"/>
              <a:t>Gene Structure</a:t>
            </a:r>
          </a:p>
        </p:txBody>
      </p:sp>
      <p:sp>
        <p:nvSpPr>
          <p:cNvPr id="6" name="Date Placeholder 5">
            <a:extLst>
              <a:ext uri="{FF2B5EF4-FFF2-40B4-BE49-F238E27FC236}">
                <a16:creationId xmlns:a16="http://schemas.microsoft.com/office/drawing/2014/main" id="{E958CA34-7E23-CA42-5108-B63EE73A469C}"/>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12F7AE8F-DC66-C6A5-2562-42F726CA52D3}"/>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B704A82E-DF65-8DBA-101E-D16EC1A6C481}"/>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32</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B3EC9B4A-6E70-AA92-C3C3-3BFA5AF27272}"/>
              </a:ext>
            </a:extLst>
          </p:cNvPr>
          <p:cNvSpPr>
            <a:spLocks noGrp="1"/>
          </p:cNvSpPr>
          <p:nvPr>
            <p:ph type="subTitle" idx="13"/>
          </p:nvPr>
        </p:nvSpPr>
        <p:spPr/>
        <p:txBody>
          <a:bodyPr/>
          <a:lstStyle/>
          <a:p>
            <a:r>
              <a:rPr lang="en-US"/>
              <a:t>CpG islands and DNA methylation</a:t>
            </a:r>
          </a:p>
        </p:txBody>
      </p:sp>
      <p:sp>
        <p:nvSpPr>
          <p:cNvPr id="10" name="Content Placeholder 9">
            <a:extLst>
              <a:ext uri="{FF2B5EF4-FFF2-40B4-BE49-F238E27FC236}">
                <a16:creationId xmlns:a16="http://schemas.microsoft.com/office/drawing/2014/main" id="{E1D6B621-5E94-8950-ED19-C21F4C9BC196}"/>
              </a:ext>
            </a:extLst>
          </p:cNvPr>
          <p:cNvSpPr>
            <a:spLocks noGrp="1"/>
          </p:cNvSpPr>
          <p:nvPr>
            <p:ph sz="half" idx="1"/>
          </p:nvPr>
        </p:nvSpPr>
        <p:spPr>
          <a:xfrm>
            <a:off x="237753" y="828769"/>
            <a:ext cx="8097679" cy="725976"/>
          </a:xfrm>
        </p:spPr>
        <p:txBody>
          <a:bodyPr/>
          <a:lstStyle/>
          <a:p>
            <a:r>
              <a:rPr lang="en-GB" dirty="0">
                <a:effectLst/>
              </a:rPr>
              <a:t>CpG islands (un-methylated) are distinct from other CpG dinucleotides (methylated).</a:t>
            </a:r>
          </a:p>
          <a:p>
            <a:r>
              <a:rPr lang="en-GB" dirty="0">
                <a:effectLst/>
              </a:rPr>
              <a:t>Often found near promoter regions</a:t>
            </a:r>
            <a:r>
              <a:rPr lang="en-GB">
                <a:effectLst/>
              </a:rPr>
              <a:t> </a:t>
            </a:r>
            <a:r>
              <a:rPr lang="en-GB" err="1">
                <a:effectLst/>
              </a:rPr>
              <a:t>ethylation</a:t>
            </a:r>
            <a:r>
              <a:rPr lang="en-GB" dirty="0">
                <a:effectLst/>
              </a:rPr>
              <a:t> of CpG island </a:t>
            </a:r>
            <a:r>
              <a:rPr lang="en-GB" dirty="0"/>
              <a:t>typically inactivates gene expression.</a:t>
            </a:r>
            <a:endParaRPr lang="en-GB" dirty="0">
              <a:effectLst/>
            </a:endParaRPr>
          </a:p>
          <a:p>
            <a:endParaRPr lang="en-GB" dirty="0"/>
          </a:p>
        </p:txBody>
      </p:sp>
      <p:sp>
        <p:nvSpPr>
          <p:cNvPr id="21" name="TextBox 20">
            <a:extLst>
              <a:ext uri="{FF2B5EF4-FFF2-40B4-BE49-F238E27FC236}">
                <a16:creationId xmlns:a16="http://schemas.microsoft.com/office/drawing/2014/main" id="{35B0B56A-7FAF-88FD-04DF-D1394798BBEE}"/>
              </a:ext>
            </a:extLst>
          </p:cNvPr>
          <p:cNvSpPr txBox="1"/>
          <p:nvPr/>
        </p:nvSpPr>
        <p:spPr>
          <a:xfrm>
            <a:off x="237936" y="5616976"/>
            <a:ext cx="6519019" cy="780854"/>
          </a:xfrm>
          <a:prstGeom prst="rect">
            <a:avLst/>
          </a:prstGeom>
          <a:noFill/>
        </p:spPr>
        <p:txBody>
          <a:bodyPr wrap="none" lIns="0" tIns="0" rIns="0" bIns="0" rtlCol="0">
            <a:noAutofit/>
          </a:bodyPr>
          <a:lstStyle/>
          <a:p>
            <a:pPr algn="l">
              <a:lnSpc>
                <a:spcPct val="105000"/>
              </a:lnSpc>
            </a:pPr>
            <a:r>
              <a:rPr lang="en-US" sz="1600">
                <a:solidFill>
                  <a:schemeClr val="tx1"/>
                </a:solidFill>
              </a:rPr>
              <a:t>CpG finder algorithm is optimized for human, which can penalize other species.</a:t>
            </a:r>
          </a:p>
          <a:p>
            <a:pPr algn="l">
              <a:lnSpc>
                <a:spcPct val="105000"/>
              </a:lnSpc>
            </a:pPr>
            <a:endParaRPr lang="en-US" sz="1600"/>
          </a:p>
          <a:p>
            <a:pPr algn="l">
              <a:lnSpc>
                <a:spcPct val="105000"/>
              </a:lnSpc>
            </a:pPr>
            <a:r>
              <a:rPr lang="en-US" sz="1600">
                <a:solidFill>
                  <a:schemeClr val="tx1"/>
                </a:solidFill>
              </a:rPr>
              <a:t>Experimental methylation data is more accurate.</a:t>
            </a:r>
          </a:p>
        </p:txBody>
      </p:sp>
      <p:grpSp>
        <p:nvGrpSpPr>
          <p:cNvPr id="16" name="Group 15">
            <a:extLst>
              <a:ext uri="{FF2B5EF4-FFF2-40B4-BE49-F238E27FC236}">
                <a16:creationId xmlns:a16="http://schemas.microsoft.com/office/drawing/2014/main" id="{6FD0D2F4-DF86-DABF-97FE-213600185862}"/>
              </a:ext>
            </a:extLst>
          </p:cNvPr>
          <p:cNvGrpSpPr/>
          <p:nvPr/>
        </p:nvGrpSpPr>
        <p:grpSpPr>
          <a:xfrm>
            <a:off x="483114" y="1761258"/>
            <a:ext cx="1729968" cy="1664630"/>
            <a:chOff x="505359" y="1691586"/>
            <a:chExt cx="2321228" cy="2386718"/>
          </a:xfrm>
        </p:grpSpPr>
        <p:sp>
          <p:nvSpPr>
            <p:cNvPr id="3" name="Hexagon 2">
              <a:extLst>
                <a:ext uri="{FF2B5EF4-FFF2-40B4-BE49-F238E27FC236}">
                  <a16:creationId xmlns:a16="http://schemas.microsoft.com/office/drawing/2014/main" id="{4E0002A3-8492-3F5A-8E20-3963FD811225}"/>
                </a:ext>
              </a:extLst>
            </p:cNvPr>
            <p:cNvSpPr/>
            <p:nvPr/>
          </p:nvSpPr>
          <p:spPr>
            <a:xfrm rot="1595213">
              <a:off x="985559" y="2419842"/>
              <a:ext cx="1288800" cy="1224000"/>
            </a:xfrm>
            <a:prstGeom prst="hexag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9" name="Straight Connector 8">
              <a:extLst>
                <a:ext uri="{FF2B5EF4-FFF2-40B4-BE49-F238E27FC236}">
                  <a16:creationId xmlns:a16="http://schemas.microsoft.com/office/drawing/2014/main" id="{1CD8DFBE-8F64-D881-4C56-FE6B9CAC590F}"/>
                </a:ext>
              </a:extLst>
            </p:cNvPr>
            <p:cNvCxnSpPr>
              <a:cxnSpLocks/>
            </p:cNvCxnSpPr>
            <p:nvPr/>
          </p:nvCxnSpPr>
          <p:spPr>
            <a:xfrm flipV="1">
              <a:off x="1093539" y="2394940"/>
              <a:ext cx="498107" cy="37205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5F87E33-F634-5F3A-385F-240C0E50C235}"/>
                </a:ext>
              </a:extLst>
            </p:cNvPr>
            <p:cNvCxnSpPr>
              <a:cxnSpLocks/>
            </p:cNvCxnSpPr>
            <p:nvPr/>
          </p:nvCxnSpPr>
          <p:spPr>
            <a:xfrm flipV="1">
              <a:off x="2161623" y="2661804"/>
              <a:ext cx="0" cy="64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1BE74BA-B3AE-FC87-AF8D-F36D95B9BC4B}"/>
                </a:ext>
              </a:extLst>
            </p:cNvPr>
            <p:cNvCxnSpPr>
              <a:cxnSpLocks/>
            </p:cNvCxnSpPr>
            <p:nvPr/>
          </p:nvCxnSpPr>
          <p:spPr>
            <a:xfrm flipV="1">
              <a:off x="682589" y="3400430"/>
              <a:ext cx="381255" cy="329307"/>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47B3B08-5608-12E6-A16D-056E91FF18F3}"/>
                </a:ext>
              </a:extLst>
            </p:cNvPr>
            <p:cNvCxnSpPr>
              <a:cxnSpLocks/>
            </p:cNvCxnSpPr>
            <p:nvPr/>
          </p:nvCxnSpPr>
          <p:spPr>
            <a:xfrm flipV="1">
              <a:off x="702180" y="3422281"/>
              <a:ext cx="381255" cy="329307"/>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67463D7-C26F-8E64-E115-7CE36A00CA95}"/>
                </a:ext>
              </a:extLst>
            </p:cNvPr>
            <p:cNvSpPr txBox="1"/>
            <p:nvPr/>
          </p:nvSpPr>
          <p:spPr>
            <a:xfrm>
              <a:off x="505359" y="3663018"/>
              <a:ext cx="196821" cy="249382"/>
            </a:xfrm>
            <a:prstGeom prst="rect">
              <a:avLst/>
            </a:prstGeom>
            <a:noFill/>
          </p:spPr>
          <p:txBody>
            <a:bodyPr wrap="none" lIns="0" tIns="0" rIns="0" bIns="0" rtlCol="0">
              <a:noAutofit/>
            </a:bodyPr>
            <a:lstStyle/>
            <a:p>
              <a:pPr algn="l">
                <a:lnSpc>
                  <a:spcPct val="105000"/>
                </a:lnSpc>
              </a:pPr>
              <a:r>
                <a:rPr lang="en-US" sz="1600">
                  <a:solidFill>
                    <a:schemeClr val="tx1"/>
                  </a:solidFill>
                </a:rPr>
                <a:t>O</a:t>
              </a:r>
            </a:p>
          </p:txBody>
        </p:sp>
        <p:sp>
          <p:nvSpPr>
            <p:cNvPr id="27" name="TextBox 26">
              <a:extLst>
                <a:ext uri="{FF2B5EF4-FFF2-40B4-BE49-F238E27FC236}">
                  <a16:creationId xmlns:a16="http://schemas.microsoft.com/office/drawing/2014/main" id="{288711BE-D10D-2460-F0C1-8AF4B409E6E2}"/>
                </a:ext>
              </a:extLst>
            </p:cNvPr>
            <p:cNvSpPr txBox="1"/>
            <p:nvPr/>
          </p:nvSpPr>
          <p:spPr>
            <a:xfrm>
              <a:off x="1380906" y="1691586"/>
              <a:ext cx="417218" cy="249382"/>
            </a:xfrm>
            <a:prstGeom prst="rect">
              <a:avLst/>
            </a:prstGeom>
            <a:noFill/>
          </p:spPr>
          <p:txBody>
            <a:bodyPr wrap="none" lIns="0" tIns="0" rIns="0" bIns="0" rtlCol="0">
              <a:noAutofit/>
            </a:bodyPr>
            <a:lstStyle/>
            <a:p>
              <a:pPr algn="l">
                <a:lnSpc>
                  <a:spcPct val="105000"/>
                </a:lnSpc>
              </a:pPr>
              <a:r>
                <a:rPr lang="en-US" sz="1600"/>
                <a:t>NH</a:t>
              </a:r>
              <a:r>
                <a:rPr lang="en-US" sz="1600" baseline="-25000"/>
                <a:t>2</a:t>
              </a:r>
              <a:endParaRPr lang="en-US" sz="1600" baseline="-25000">
                <a:solidFill>
                  <a:schemeClr val="tx1"/>
                </a:solidFill>
              </a:endParaRPr>
            </a:p>
          </p:txBody>
        </p:sp>
        <p:cxnSp>
          <p:nvCxnSpPr>
            <p:cNvPr id="28" name="Straight Connector 27">
              <a:extLst>
                <a:ext uri="{FF2B5EF4-FFF2-40B4-BE49-F238E27FC236}">
                  <a16:creationId xmlns:a16="http://schemas.microsoft.com/office/drawing/2014/main" id="{31CE4C9F-0246-7E48-D629-DD09C9D1188E}"/>
                </a:ext>
              </a:extLst>
            </p:cNvPr>
            <p:cNvCxnSpPr>
              <a:cxnSpLocks/>
              <a:stCxn id="3" idx="4"/>
            </p:cNvCxnSpPr>
            <p:nvPr/>
          </p:nvCxnSpPr>
          <p:spPr>
            <a:xfrm flipH="1" flipV="1">
              <a:off x="1591646" y="1970387"/>
              <a:ext cx="0" cy="362717"/>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0AF64F1-F35C-B168-C41B-2C780E1B170E}"/>
                </a:ext>
              </a:extLst>
            </p:cNvPr>
            <p:cNvCxnSpPr>
              <a:cxnSpLocks/>
            </p:cNvCxnSpPr>
            <p:nvPr/>
          </p:nvCxnSpPr>
          <p:spPr>
            <a:xfrm flipV="1">
              <a:off x="2212868" y="2300535"/>
              <a:ext cx="381255" cy="329307"/>
            </a:xfrm>
            <a:prstGeom prst="line">
              <a:avLst/>
            </a:prstGeom>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8C9C484-7618-7FBE-F601-0D045BC1FAA0}"/>
                </a:ext>
              </a:extLst>
            </p:cNvPr>
            <p:cNvSpPr txBox="1"/>
            <p:nvPr/>
          </p:nvSpPr>
          <p:spPr>
            <a:xfrm>
              <a:off x="2631043" y="2093456"/>
              <a:ext cx="195544" cy="249382"/>
            </a:xfrm>
            <a:prstGeom prst="rect">
              <a:avLst/>
            </a:prstGeom>
            <a:noFill/>
          </p:spPr>
          <p:txBody>
            <a:bodyPr wrap="none" lIns="0" tIns="0" rIns="0" bIns="0" rtlCol="0">
              <a:noAutofit/>
            </a:bodyPr>
            <a:lstStyle/>
            <a:p>
              <a:pPr algn="l">
                <a:lnSpc>
                  <a:spcPct val="105000"/>
                </a:lnSpc>
              </a:pPr>
              <a:r>
                <a:rPr lang="en-US" sz="1600"/>
                <a:t>H</a:t>
              </a:r>
              <a:endParaRPr lang="en-US" sz="1600" baseline="-25000">
                <a:solidFill>
                  <a:schemeClr val="tx1"/>
                </a:solidFill>
              </a:endParaRPr>
            </a:p>
          </p:txBody>
        </p:sp>
        <p:sp>
          <p:nvSpPr>
            <p:cNvPr id="33" name="TextBox 32">
              <a:extLst>
                <a:ext uri="{FF2B5EF4-FFF2-40B4-BE49-F238E27FC236}">
                  <a16:creationId xmlns:a16="http://schemas.microsoft.com/office/drawing/2014/main" id="{FEEE00EB-03ED-21C1-FB1E-57E22AC0CBBE}"/>
                </a:ext>
              </a:extLst>
            </p:cNvPr>
            <p:cNvSpPr txBox="1"/>
            <p:nvPr/>
          </p:nvSpPr>
          <p:spPr>
            <a:xfrm>
              <a:off x="1327491" y="3780431"/>
              <a:ext cx="806421" cy="297873"/>
            </a:xfrm>
            <a:prstGeom prst="rect">
              <a:avLst/>
            </a:prstGeom>
            <a:noFill/>
          </p:spPr>
          <p:txBody>
            <a:bodyPr wrap="none" lIns="0" tIns="0" rIns="0" bIns="0" rtlCol="0">
              <a:noAutofit/>
            </a:bodyPr>
            <a:lstStyle/>
            <a:p>
              <a:pPr algn="l">
                <a:lnSpc>
                  <a:spcPct val="105000"/>
                </a:lnSpc>
              </a:pPr>
              <a:r>
                <a:rPr lang="en-US" sz="1600">
                  <a:solidFill>
                    <a:schemeClr val="tx1"/>
                  </a:solidFill>
                </a:rPr>
                <a:t>Cytosine</a:t>
              </a:r>
            </a:p>
          </p:txBody>
        </p:sp>
      </p:grpSp>
      <p:grpSp>
        <p:nvGrpSpPr>
          <p:cNvPr id="17" name="Group 16">
            <a:extLst>
              <a:ext uri="{FF2B5EF4-FFF2-40B4-BE49-F238E27FC236}">
                <a16:creationId xmlns:a16="http://schemas.microsoft.com/office/drawing/2014/main" id="{A3475E1F-80AC-63F4-2DA1-DFD35F575BD6}"/>
              </a:ext>
            </a:extLst>
          </p:cNvPr>
          <p:cNvGrpSpPr/>
          <p:nvPr/>
        </p:nvGrpSpPr>
        <p:grpSpPr>
          <a:xfrm>
            <a:off x="6027815" y="1848607"/>
            <a:ext cx="1888137" cy="1698957"/>
            <a:chOff x="5192815" y="1604487"/>
            <a:chExt cx="2519360" cy="2386718"/>
          </a:xfrm>
        </p:grpSpPr>
        <p:sp>
          <p:nvSpPr>
            <p:cNvPr id="34" name="Hexagon 33">
              <a:extLst>
                <a:ext uri="{FF2B5EF4-FFF2-40B4-BE49-F238E27FC236}">
                  <a16:creationId xmlns:a16="http://schemas.microsoft.com/office/drawing/2014/main" id="{94C4FCF1-24CF-0B07-7409-F8389A18C421}"/>
                </a:ext>
              </a:extLst>
            </p:cNvPr>
            <p:cNvSpPr/>
            <p:nvPr/>
          </p:nvSpPr>
          <p:spPr>
            <a:xfrm rot="1595213">
              <a:off x="5673015" y="2332743"/>
              <a:ext cx="1288800" cy="1224000"/>
            </a:xfrm>
            <a:prstGeom prst="hexag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35" name="Straight Connector 34">
              <a:extLst>
                <a:ext uri="{FF2B5EF4-FFF2-40B4-BE49-F238E27FC236}">
                  <a16:creationId xmlns:a16="http://schemas.microsoft.com/office/drawing/2014/main" id="{42F70CFD-28D9-937F-8B26-863555F6EA87}"/>
                </a:ext>
              </a:extLst>
            </p:cNvPr>
            <p:cNvCxnSpPr>
              <a:cxnSpLocks/>
            </p:cNvCxnSpPr>
            <p:nvPr/>
          </p:nvCxnSpPr>
          <p:spPr>
            <a:xfrm flipV="1">
              <a:off x="5780995" y="2307841"/>
              <a:ext cx="498107" cy="3720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E3CC29F-BDF8-89BD-CB47-2E0F52A18FBA}"/>
                </a:ext>
              </a:extLst>
            </p:cNvPr>
            <p:cNvCxnSpPr>
              <a:cxnSpLocks/>
            </p:cNvCxnSpPr>
            <p:nvPr/>
          </p:nvCxnSpPr>
          <p:spPr>
            <a:xfrm flipV="1">
              <a:off x="6849079" y="2574705"/>
              <a:ext cx="0" cy="64800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51D4260-8273-99A4-EBA3-3DBB2276963D}"/>
                </a:ext>
              </a:extLst>
            </p:cNvPr>
            <p:cNvCxnSpPr>
              <a:cxnSpLocks/>
            </p:cNvCxnSpPr>
            <p:nvPr/>
          </p:nvCxnSpPr>
          <p:spPr>
            <a:xfrm flipV="1">
              <a:off x="5370045" y="3313331"/>
              <a:ext cx="381255" cy="329307"/>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0386C19-D0BC-3792-517D-99BE405D3E92}"/>
                </a:ext>
              </a:extLst>
            </p:cNvPr>
            <p:cNvCxnSpPr>
              <a:cxnSpLocks/>
            </p:cNvCxnSpPr>
            <p:nvPr/>
          </p:nvCxnSpPr>
          <p:spPr>
            <a:xfrm flipV="1">
              <a:off x="5389636" y="3335182"/>
              <a:ext cx="381255" cy="329307"/>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ACDBE755-18D0-6D0D-FC92-25E518DB0639}"/>
                </a:ext>
              </a:extLst>
            </p:cNvPr>
            <p:cNvSpPr txBox="1"/>
            <p:nvPr/>
          </p:nvSpPr>
          <p:spPr>
            <a:xfrm>
              <a:off x="5192815" y="3575919"/>
              <a:ext cx="196821" cy="249382"/>
            </a:xfrm>
            <a:prstGeom prst="rect">
              <a:avLst/>
            </a:prstGeom>
            <a:noFill/>
          </p:spPr>
          <p:txBody>
            <a:bodyPr wrap="none" lIns="0" tIns="0" rIns="0" bIns="0" rtlCol="0">
              <a:noAutofit/>
            </a:bodyPr>
            <a:lstStyle/>
            <a:p>
              <a:pPr algn="l">
                <a:lnSpc>
                  <a:spcPct val="105000"/>
                </a:lnSpc>
              </a:pPr>
              <a:r>
                <a:rPr lang="en-US" sz="1600">
                  <a:solidFill>
                    <a:schemeClr val="tx1"/>
                  </a:solidFill>
                </a:rPr>
                <a:t>O</a:t>
              </a:r>
            </a:p>
          </p:txBody>
        </p:sp>
        <p:sp>
          <p:nvSpPr>
            <p:cNvPr id="40" name="TextBox 39">
              <a:extLst>
                <a:ext uri="{FF2B5EF4-FFF2-40B4-BE49-F238E27FC236}">
                  <a16:creationId xmlns:a16="http://schemas.microsoft.com/office/drawing/2014/main" id="{BB3729B9-D019-7D7E-63E5-E4BFBD72CAAE}"/>
                </a:ext>
              </a:extLst>
            </p:cNvPr>
            <p:cNvSpPr txBox="1"/>
            <p:nvPr/>
          </p:nvSpPr>
          <p:spPr>
            <a:xfrm>
              <a:off x="6068362" y="1604487"/>
              <a:ext cx="417218" cy="249382"/>
            </a:xfrm>
            <a:prstGeom prst="rect">
              <a:avLst/>
            </a:prstGeom>
            <a:noFill/>
          </p:spPr>
          <p:txBody>
            <a:bodyPr wrap="none" lIns="0" tIns="0" rIns="0" bIns="0" rtlCol="0">
              <a:noAutofit/>
            </a:bodyPr>
            <a:lstStyle/>
            <a:p>
              <a:pPr algn="l">
                <a:lnSpc>
                  <a:spcPct val="105000"/>
                </a:lnSpc>
              </a:pPr>
              <a:r>
                <a:rPr lang="en-US" sz="1600"/>
                <a:t>NH</a:t>
              </a:r>
              <a:r>
                <a:rPr lang="en-US" sz="1600" baseline="-25000"/>
                <a:t>2</a:t>
              </a:r>
              <a:endParaRPr lang="en-US" sz="1600" baseline="-25000">
                <a:solidFill>
                  <a:schemeClr val="tx1"/>
                </a:solidFill>
              </a:endParaRPr>
            </a:p>
          </p:txBody>
        </p:sp>
        <p:cxnSp>
          <p:nvCxnSpPr>
            <p:cNvPr id="41" name="Straight Connector 40">
              <a:extLst>
                <a:ext uri="{FF2B5EF4-FFF2-40B4-BE49-F238E27FC236}">
                  <a16:creationId xmlns:a16="http://schemas.microsoft.com/office/drawing/2014/main" id="{A904DEA3-A820-0E94-6F94-091D2FD9673C}"/>
                </a:ext>
              </a:extLst>
            </p:cNvPr>
            <p:cNvCxnSpPr>
              <a:cxnSpLocks/>
              <a:stCxn id="34" idx="4"/>
            </p:cNvCxnSpPr>
            <p:nvPr/>
          </p:nvCxnSpPr>
          <p:spPr>
            <a:xfrm flipH="1" flipV="1">
              <a:off x="6279102" y="1883288"/>
              <a:ext cx="0" cy="36271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63FF10D-44F8-A9D3-61E2-81496DB25FC2}"/>
                </a:ext>
              </a:extLst>
            </p:cNvPr>
            <p:cNvCxnSpPr>
              <a:cxnSpLocks/>
            </p:cNvCxnSpPr>
            <p:nvPr/>
          </p:nvCxnSpPr>
          <p:spPr>
            <a:xfrm flipV="1">
              <a:off x="6900324" y="2213436"/>
              <a:ext cx="381255" cy="329307"/>
            </a:xfrm>
            <a:prstGeom prst="line">
              <a:avLst/>
            </a:prstGeom>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5B070C04-C8B2-6896-1842-13CB67C13245}"/>
                </a:ext>
              </a:extLst>
            </p:cNvPr>
            <p:cNvSpPr txBox="1"/>
            <p:nvPr/>
          </p:nvSpPr>
          <p:spPr>
            <a:xfrm>
              <a:off x="7318499" y="2006356"/>
              <a:ext cx="393676" cy="336482"/>
            </a:xfrm>
            <a:prstGeom prst="rect">
              <a:avLst/>
            </a:prstGeom>
            <a:noFill/>
          </p:spPr>
          <p:txBody>
            <a:bodyPr wrap="none" lIns="0" tIns="0" rIns="0" bIns="0" rtlCol="0">
              <a:noAutofit/>
            </a:bodyPr>
            <a:lstStyle/>
            <a:p>
              <a:pPr algn="l">
                <a:lnSpc>
                  <a:spcPct val="105000"/>
                </a:lnSpc>
              </a:pPr>
              <a:r>
                <a:rPr lang="en-US" sz="1600" b="1">
                  <a:solidFill>
                    <a:schemeClr val="tx1"/>
                  </a:solidFill>
                </a:rPr>
                <a:t>CH</a:t>
              </a:r>
              <a:r>
                <a:rPr lang="en-US" sz="1600" b="1" baseline="-25000">
                  <a:solidFill>
                    <a:schemeClr val="tx1"/>
                  </a:solidFill>
                </a:rPr>
                <a:t>3</a:t>
              </a:r>
            </a:p>
          </p:txBody>
        </p:sp>
        <p:sp>
          <p:nvSpPr>
            <p:cNvPr id="44" name="TextBox 43">
              <a:extLst>
                <a:ext uri="{FF2B5EF4-FFF2-40B4-BE49-F238E27FC236}">
                  <a16:creationId xmlns:a16="http://schemas.microsoft.com/office/drawing/2014/main" id="{64D9A986-7BA9-C2E7-79E4-15AAEF51B24A}"/>
                </a:ext>
              </a:extLst>
            </p:cNvPr>
            <p:cNvSpPr txBox="1"/>
            <p:nvPr/>
          </p:nvSpPr>
          <p:spPr>
            <a:xfrm>
              <a:off x="6014947" y="3693332"/>
              <a:ext cx="806421" cy="297873"/>
            </a:xfrm>
            <a:prstGeom prst="rect">
              <a:avLst/>
            </a:prstGeom>
            <a:noFill/>
          </p:spPr>
          <p:txBody>
            <a:bodyPr wrap="none" lIns="0" tIns="0" rIns="0" bIns="0" rtlCol="0">
              <a:noAutofit/>
            </a:bodyPr>
            <a:lstStyle/>
            <a:p>
              <a:pPr algn="l">
                <a:lnSpc>
                  <a:spcPct val="105000"/>
                </a:lnSpc>
              </a:pPr>
              <a:r>
                <a:rPr lang="en-US" sz="1600" err="1"/>
                <a:t>Methylc</a:t>
              </a:r>
              <a:r>
                <a:rPr lang="en-US" sz="1600" err="1">
                  <a:solidFill>
                    <a:schemeClr val="tx1"/>
                  </a:solidFill>
                </a:rPr>
                <a:t>ytosine</a:t>
              </a:r>
              <a:endParaRPr lang="en-US" sz="1600">
                <a:solidFill>
                  <a:schemeClr val="tx1"/>
                </a:solidFill>
              </a:endParaRPr>
            </a:p>
          </p:txBody>
        </p:sp>
      </p:grpSp>
      <p:cxnSp>
        <p:nvCxnSpPr>
          <p:cNvPr id="46" name="Straight Arrow Connector 45">
            <a:extLst>
              <a:ext uri="{FF2B5EF4-FFF2-40B4-BE49-F238E27FC236}">
                <a16:creationId xmlns:a16="http://schemas.microsoft.com/office/drawing/2014/main" id="{6E373818-8F9C-757E-B991-53A3A4C34A42}"/>
              </a:ext>
            </a:extLst>
          </p:cNvPr>
          <p:cNvCxnSpPr/>
          <p:nvPr/>
        </p:nvCxnSpPr>
        <p:spPr>
          <a:xfrm>
            <a:off x="3009175" y="3042581"/>
            <a:ext cx="23662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B43DCD1-1B1E-91CB-2683-D3FA0196752F}"/>
              </a:ext>
            </a:extLst>
          </p:cNvPr>
          <p:cNvSpPr txBox="1"/>
          <p:nvPr/>
        </p:nvSpPr>
        <p:spPr>
          <a:xfrm>
            <a:off x="3256156" y="3156951"/>
            <a:ext cx="1991472" cy="295534"/>
          </a:xfrm>
          <a:prstGeom prst="rect">
            <a:avLst/>
          </a:prstGeom>
          <a:noFill/>
        </p:spPr>
        <p:txBody>
          <a:bodyPr wrap="none" lIns="0" tIns="0" rIns="0" bIns="0" rtlCol="0">
            <a:noAutofit/>
          </a:bodyPr>
          <a:lstStyle/>
          <a:p>
            <a:pPr algn="l">
              <a:lnSpc>
                <a:spcPct val="105000"/>
              </a:lnSpc>
            </a:pPr>
            <a:r>
              <a:rPr lang="en-US" sz="1600" dirty="0">
                <a:solidFill>
                  <a:schemeClr val="tx1"/>
                </a:solidFill>
              </a:rPr>
              <a:t>DNA Methyltransferase</a:t>
            </a:r>
          </a:p>
        </p:txBody>
      </p:sp>
      <p:sp>
        <p:nvSpPr>
          <p:cNvPr id="48" name="TextBox 47">
            <a:extLst>
              <a:ext uri="{FF2B5EF4-FFF2-40B4-BE49-F238E27FC236}">
                <a16:creationId xmlns:a16="http://schemas.microsoft.com/office/drawing/2014/main" id="{89EAAC6D-31EA-3AA9-D74C-6B552B0AFFE0}"/>
              </a:ext>
            </a:extLst>
          </p:cNvPr>
          <p:cNvSpPr txBox="1"/>
          <p:nvPr/>
        </p:nvSpPr>
        <p:spPr>
          <a:xfrm>
            <a:off x="3027228" y="2382895"/>
            <a:ext cx="1169726" cy="424553"/>
          </a:xfrm>
          <a:prstGeom prst="rect">
            <a:avLst/>
          </a:prstGeom>
          <a:noFill/>
        </p:spPr>
        <p:txBody>
          <a:bodyPr wrap="square" lIns="0" tIns="0" rIns="0" bIns="0" rtlCol="0">
            <a:noAutofit/>
          </a:bodyPr>
          <a:lstStyle/>
          <a:p>
            <a:pPr algn="l">
              <a:lnSpc>
                <a:spcPct val="105000"/>
              </a:lnSpc>
            </a:pPr>
            <a:r>
              <a:rPr lang="en-US" sz="1200">
                <a:solidFill>
                  <a:schemeClr val="tx1"/>
                </a:solidFill>
              </a:rPr>
              <a:t>5-Adenosyl-L-methionine</a:t>
            </a:r>
          </a:p>
        </p:txBody>
      </p:sp>
      <p:sp>
        <p:nvSpPr>
          <p:cNvPr id="49" name="TextBox 48">
            <a:extLst>
              <a:ext uri="{FF2B5EF4-FFF2-40B4-BE49-F238E27FC236}">
                <a16:creationId xmlns:a16="http://schemas.microsoft.com/office/drawing/2014/main" id="{2B6D416D-BD4E-59C6-78BE-11B51A008A11}"/>
              </a:ext>
            </a:extLst>
          </p:cNvPr>
          <p:cNvSpPr txBox="1"/>
          <p:nvPr/>
        </p:nvSpPr>
        <p:spPr>
          <a:xfrm>
            <a:off x="4718051" y="2408048"/>
            <a:ext cx="1098021" cy="522332"/>
          </a:xfrm>
          <a:prstGeom prst="rect">
            <a:avLst/>
          </a:prstGeom>
          <a:noFill/>
        </p:spPr>
        <p:txBody>
          <a:bodyPr wrap="square" lIns="0" tIns="0" rIns="0" bIns="0" rtlCol="0">
            <a:noAutofit/>
          </a:bodyPr>
          <a:lstStyle/>
          <a:p>
            <a:pPr algn="l">
              <a:lnSpc>
                <a:spcPct val="105000"/>
              </a:lnSpc>
            </a:pPr>
            <a:r>
              <a:rPr lang="en-US" sz="1200">
                <a:solidFill>
                  <a:schemeClr val="tx1"/>
                </a:solidFill>
              </a:rPr>
              <a:t>5-Adenosyl-L-homocysteine </a:t>
            </a:r>
          </a:p>
        </p:txBody>
      </p:sp>
      <p:sp>
        <p:nvSpPr>
          <p:cNvPr id="15" name="Arc 14">
            <a:extLst>
              <a:ext uri="{FF2B5EF4-FFF2-40B4-BE49-F238E27FC236}">
                <a16:creationId xmlns:a16="http://schemas.microsoft.com/office/drawing/2014/main" id="{9F9AF042-8FBF-322D-2846-0821693C6A9B}"/>
              </a:ext>
            </a:extLst>
          </p:cNvPr>
          <p:cNvSpPr/>
          <p:nvPr/>
        </p:nvSpPr>
        <p:spPr>
          <a:xfrm rot="5659073">
            <a:off x="3939200" y="2496548"/>
            <a:ext cx="506178" cy="585233"/>
          </a:xfrm>
          <a:prstGeom prst="arc">
            <a:avLst>
              <a:gd name="adj1" fmla="val 16200000"/>
              <a:gd name="adj2" fmla="val 5179415"/>
            </a:avLst>
          </a:prstGeom>
          <a:ln>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8" name="Right Arrow 32">
            <a:extLst>
              <a:ext uri="{FF2B5EF4-FFF2-40B4-BE49-F238E27FC236}">
                <a16:creationId xmlns:a16="http://schemas.microsoft.com/office/drawing/2014/main" id="{7878F3D1-5B21-2D64-EEB3-1115B4A1FF1F}"/>
              </a:ext>
            </a:extLst>
          </p:cNvPr>
          <p:cNvSpPr/>
          <p:nvPr/>
        </p:nvSpPr>
        <p:spPr>
          <a:xfrm>
            <a:off x="1245259" y="4262224"/>
            <a:ext cx="601365" cy="27646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3" name="Oval 22">
            <a:extLst>
              <a:ext uri="{FF2B5EF4-FFF2-40B4-BE49-F238E27FC236}">
                <a16:creationId xmlns:a16="http://schemas.microsoft.com/office/drawing/2014/main" id="{A53C3EE3-56BF-1010-E5FA-BC95D8F38672}"/>
              </a:ext>
            </a:extLst>
          </p:cNvPr>
          <p:cNvSpPr>
            <a:spLocks noChangeAspect="1"/>
          </p:cNvSpPr>
          <p:nvPr/>
        </p:nvSpPr>
        <p:spPr>
          <a:xfrm>
            <a:off x="1268374" y="4109528"/>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29" name="Straight Connector 28">
            <a:extLst>
              <a:ext uri="{FF2B5EF4-FFF2-40B4-BE49-F238E27FC236}">
                <a16:creationId xmlns:a16="http://schemas.microsoft.com/office/drawing/2014/main" id="{230469B8-7D9E-ADBD-C51B-6C17C4C45C41}"/>
              </a:ext>
            </a:extLst>
          </p:cNvPr>
          <p:cNvCxnSpPr>
            <a:cxnSpLocks/>
          </p:cNvCxnSpPr>
          <p:nvPr/>
        </p:nvCxnSpPr>
        <p:spPr>
          <a:xfrm>
            <a:off x="1303621" y="4184450"/>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A09AF2D-F1DD-E093-2BF1-C24D2DF42052}"/>
              </a:ext>
            </a:extLst>
          </p:cNvPr>
          <p:cNvCxnSpPr>
            <a:cxnSpLocks/>
          </p:cNvCxnSpPr>
          <p:nvPr/>
        </p:nvCxnSpPr>
        <p:spPr>
          <a:xfrm>
            <a:off x="1367218" y="4184450"/>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12DBB02A-6074-EB73-21FF-28E9E5537D2D}"/>
              </a:ext>
            </a:extLst>
          </p:cNvPr>
          <p:cNvCxnSpPr>
            <a:cxnSpLocks/>
          </p:cNvCxnSpPr>
          <p:nvPr/>
        </p:nvCxnSpPr>
        <p:spPr>
          <a:xfrm>
            <a:off x="1434811" y="4184450"/>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7679248E-C78A-5EA9-2876-3715454CE0BD}"/>
              </a:ext>
            </a:extLst>
          </p:cNvPr>
          <p:cNvCxnSpPr>
            <a:cxnSpLocks/>
          </p:cNvCxnSpPr>
          <p:nvPr/>
        </p:nvCxnSpPr>
        <p:spPr>
          <a:xfrm>
            <a:off x="1620036" y="4184450"/>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CBDC641-FAA7-8DEF-7D9D-35A2979E68AE}"/>
              </a:ext>
            </a:extLst>
          </p:cNvPr>
          <p:cNvCxnSpPr>
            <a:cxnSpLocks/>
          </p:cNvCxnSpPr>
          <p:nvPr/>
        </p:nvCxnSpPr>
        <p:spPr>
          <a:xfrm>
            <a:off x="1673962" y="4189906"/>
            <a:ext cx="0" cy="147257"/>
          </a:xfrm>
          <a:prstGeom prst="line">
            <a:avLst/>
          </a:prstGeom>
        </p:spPr>
        <p:style>
          <a:lnRef idx="1">
            <a:schemeClr val="dk1"/>
          </a:lnRef>
          <a:fillRef idx="0">
            <a:schemeClr val="dk1"/>
          </a:fillRef>
          <a:effectRef idx="0">
            <a:schemeClr val="dk1"/>
          </a:effectRef>
          <a:fontRef idx="minor">
            <a:schemeClr val="tx1"/>
          </a:fontRef>
        </p:style>
      </p:cxnSp>
      <p:sp>
        <p:nvSpPr>
          <p:cNvPr id="52" name="Oval 51">
            <a:extLst>
              <a:ext uri="{FF2B5EF4-FFF2-40B4-BE49-F238E27FC236}">
                <a16:creationId xmlns:a16="http://schemas.microsoft.com/office/drawing/2014/main" id="{FE140CDA-1045-7319-EE0A-61F106DA1912}"/>
              </a:ext>
            </a:extLst>
          </p:cNvPr>
          <p:cNvSpPr>
            <a:spLocks noChangeAspect="1"/>
          </p:cNvSpPr>
          <p:nvPr/>
        </p:nvSpPr>
        <p:spPr>
          <a:xfrm>
            <a:off x="1391741" y="4109528"/>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53" name="Oval 52">
            <a:extLst>
              <a:ext uri="{FF2B5EF4-FFF2-40B4-BE49-F238E27FC236}">
                <a16:creationId xmlns:a16="http://schemas.microsoft.com/office/drawing/2014/main" id="{4A575F3E-82A5-C3B9-B4D5-7D8FA04C49F6}"/>
              </a:ext>
            </a:extLst>
          </p:cNvPr>
          <p:cNvSpPr>
            <a:spLocks noChangeAspect="1"/>
          </p:cNvSpPr>
          <p:nvPr/>
        </p:nvSpPr>
        <p:spPr>
          <a:xfrm>
            <a:off x="1580768" y="4116049"/>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54" name="Oval 53">
            <a:extLst>
              <a:ext uri="{FF2B5EF4-FFF2-40B4-BE49-F238E27FC236}">
                <a16:creationId xmlns:a16="http://schemas.microsoft.com/office/drawing/2014/main" id="{3BAD2D25-954E-72BA-4912-65AB9CECB49B}"/>
              </a:ext>
            </a:extLst>
          </p:cNvPr>
          <p:cNvSpPr>
            <a:spLocks noChangeAspect="1"/>
          </p:cNvSpPr>
          <p:nvPr/>
        </p:nvSpPr>
        <p:spPr>
          <a:xfrm>
            <a:off x="1638834" y="4116049"/>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55" name="Oval 54">
            <a:extLst>
              <a:ext uri="{FF2B5EF4-FFF2-40B4-BE49-F238E27FC236}">
                <a16:creationId xmlns:a16="http://schemas.microsoft.com/office/drawing/2014/main" id="{AE1AFB6F-FE66-A73C-6D6C-BC718124A4CB}"/>
              </a:ext>
            </a:extLst>
          </p:cNvPr>
          <p:cNvSpPr>
            <a:spLocks noChangeAspect="1"/>
          </p:cNvSpPr>
          <p:nvPr/>
        </p:nvSpPr>
        <p:spPr>
          <a:xfrm>
            <a:off x="1331980" y="4109528"/>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60" name="Straight Arrow Connector 59">
            <a:extLst>
              <a:ext uri="{FF2B5EF4-FFF2-40B4-BE49-F238E27FC236}">
                <a16:creationId xmlns:a16="http://schemas.microsoft.com/office/drawing/2014/main" id="{65825E05-0396-A35B-8EE7-28928159AAD5}"/>
              </a:ext>
            </a:extLst>
          </p:cNvPr>
          <p:cNvCxnSpPr/>
          <p:nvPr/>
        </p:nvCxnSpPr>
        <p:spPr>
          <a:xfrm>
            <a:off x="3014604" y="4373266"/>
            <a:ext cx="23662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ight Arrow 32">
            <a:extLst>
              <a:ext uri="{FF2B5EF4-FFF2-40B4-BE49-F238E27FC236}">
                <a16:creationId xmlns:a16="http://schemas.microsoft.com/office/drawing/2014/main" id="{5C19C210-B215-3E0D-C793-3F3F7F083BCB}"/>
              </a:ext>
            </a:extLst>
          </p:cNvPr>
          <p:cNvSpPr/>
          <p:nvPr/>
        </p:nvSpPr>
        <p:spPr>
          <a:xfrm>
            <a:off x="6066876" y="4267460"/>
            <a:ext cx="601365" cy="27646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62" name="Oval 61">
            <a:extLst>
              <a:ext uri="{FF2B5EF4-FFF2-40B4-BE49-F238E27FC236}">
                <a16:creationId xmlns:a16="http://schemas.microsoft.com/office/drawing/2014/main" id="{295B3F4D-3E36-F8A1-6E9F-4E33B64B06F1}"/>
              </a:ext>
            </a:extLst>
          </p:cNvPr>
          <p:cNvSpPr>
            <a:spLocks noChangeAspect="1"/>
          </p:cNvSpPr>
          <p:nvPr/>
        </p:nvSpPr>
        <p:spPr>
          <a:xfrm>
            <a:off x="6089991" y="4114764"/>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63" name="Straight Connector 62">
            <a:extLst>
              <a:ext uri="{FF2B5EF4-FFF2-40B4-BE49-F238E27FC236}">
                <a16:creationId xmlns:a16="http://schemas.microsoft.com/office/drawing/2014/main" id="{CF4697C9-B595-887F-9900-82304C932FFB}"/>
              </a:ext>
            </a:extLst>
          </p:cNvPr>
          <p:cNvCxnSpPr>
            <a:cxnSpLocks/>
          </p:cNvCxnSpPr>
          <p:nvPr/>
        </p:nvCxnSpPr>
        <p:spPr>
          <a:xfrm>
            <a:off x="6125238" y="4189686"/>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124D38C-80B5-FF8D-FCC8-09378FDA89B2}"/>
              </a:ext>
            </a:extLst>
          </p:cNvPr>
          <p:cNvCxnSpPr>
            <a:cxnSpLocks/>
          </p:cNvCxnSpPr>
          <p:nvPr/>
        </p:nvCxnSpPr>
        <p:spPr>
          <a:xfrm>
            <a:off x="6188835" y="4189686"/>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D4C4DC7-922F-281D-5FD8-468EAEA2EE62}"/>
              </a:ext>
            </a:extLst>
          </p:cNvPr>
          <p:cNvCxnSpPr>
            <a:cxnSpLocks/>
          </p:cNvCxnSpPr>
          <p:nvPr/>
        </p:nvCxnSpPr>
        <p:spPr>
          <a:xfrm>
            <a:off x="6256428" y="4189686"/>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0D506858-235D-FF8F-BE5D-62FE73FFFD35}"/>
              </a:ext>
            </a:extLst>
          </p:cNvPr>
          <p:cNvCxnSpPr>
            <a:cxnSpLocks/>
          </p:cNvCxnSpPr>
          <p:nvPr/>
        </p:nvCxnSpPr>
        <p:spPr>
          <a:xfrm>
            <a:off x="6441653" y="4189686"/>
            <a:ext cx="0" cy="147257"/>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CE96EDC-8C9C-97F0-DE5F-91E1D2B1A304}"/>
              </a:ext>
            </a:extLst>
          </p:cNvPr>
          <p:cNvCxnSpPr>
            <a:cxnSpLocks/>
          </p:cNvCxnSpPr>
          <p:nvPr/>
        </p:nvCxnSpPr>
        <p:spPr>
          <a:xfrm>
            <a:off x="6495579" y="4195142"/>
            <a:ext cx="0" cy="147257"/>
          </a:xfrm>
          <a:prstGeom prst="line">
            <a:avLst/>
          </a:prstGeom>
        </p:spPr>
        <p:style>
          <a:lnRef idx="1">
            <a:schemeClr val="dk1"/>
          </a:lnRef>
          <a:fillRef idx="0">
            <a:schemeClr val="dk1"/>
          </a:fillRef>
          <a:effectRef idx="0">
            <a:schemeClr val="dk1"/>
          </a:effectRef>
          <a:fontRef idx="minor">
            <a:schemeClr val="tx1"/>
          </a:fontRef>
        </p:style>
      </p:cxnSp>
      <p:sp>
        <p:nvSpPr>
          <p:cNvPr id="68" name="Oval 67">
            <a:extLst>
              <a:ext uri="{FF2B5EF4-FFF2-40B4-BE49-F238E27FC236}">
                <a16:creationId xmlns:a16="http://schemas.microsoft.com/office/drawing/2014/main" id="{1F0774DC-FD4D-F6B8-46CD-AF7F631E16A2}"/>
              </a:ext>
            </a:extLst>
          </p:cNvPr>
          <p:cNvSpPr>
            <a:spLocks noChangeAspect="1"/>
          </p:cNvSpPr>
          <p:nvPr/>
        </p:nvSpPr>
        <p:spPr>
          <a:xfrm>
            <a:off x="6213358" y="4114764"/>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69" name="Oval 68">
            <a:extLst>
              <a:ext uri="{FF2B5EF4-FFF2-40B4-BE49-F238E27FC236}">
                <a16:creationId xmlns:a16="http://schemas.microsoft.com/office/drawing/2014/main" id="{19ABC91D-0AF4-825F-FD5F-1A23441FBE60}"/>
              </a:ext>
            </a:extLst>
          </p:cNvPr>
          <p:cNvSpPr>
            <a:spLocks noChangeAspect="1"/>
          </p:cNvSpPr>
          <p:nvPr/>
        </p:nvSpPr>
        <p:spPr>
          <a:xfrm>
            <a:off x="6402385" y="4121285"/>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70" name="Oval 69">
            <a:extLst>
              <a:ext uri="{FF2B5EF4-FFF2-40B4-BE49-F238E27FC236}">
                <a16:creationId xmlns:a16="http://schemas.microsoft.com/office/drawing/2014/main" id="{E87DA240-5A1F-3392-F469-6117C7AD2D04}"/>
              </a:ext>
            </a:extLst>
          </p:cNvPr>
          <p:cNvSpPr>
            <a:spLocks noChangeAspect="1"/>
          </p:cNvSpPr>
          <p:nvPr/>
        </p:nvSpPr>
        <p:spPr>
          <a:xfrm>
            <a:off x="6460451" y="4121285"/>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71" name="Oval 70">
            <a:extLst>
              <a:ext uri="{FF2B5EF4-FFF2-40B4-BE49-F238E27FC236}">
                <a16:creationId xmlns:a16="http://schemas.microsoft.com/office/drawing/2014/main" id="{CA256D99-CAB4-BBA3-EB67-C24AB197604F}"/>
              </a:ext>
            </a:extLst>
          </p:cNvPr>
          <p:cNvSpPr>
            <a:spLocks noChangeAspect="1"/>
          </p:cNvSpPr>
          <p:nvPr/>
        </p:nvSpPr>
        <p:spPr>
          <a:xfrm>
            <a:off x="6153597" y="4114764"/>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grpSp>
        <p:nvGrpSpPr>
          <p:cNvPr id="76" name="Group 75">
            <a:extLst>
              <a:ext uri="{FF2B5EF4-FFF2-40B4-BE49-F238E27FC236}">
                <a16:creationId xmlns:a16="http://schemas.microsoft.com/office/drawing/2014/main" id="{6A941BC0-F063-6CEC-CA76-6719A13C4CF1}"/>
              </a:ext>
            </a:extLst>
          </p:cNvPr>
          <p:cNvGrpSpPr/>
          <p:nvPr/>
        </p:nvGrpSpPr>
        <p:grpSpPr>
          <a:xfrm>
            <a:off x="6582345" y="4716876"/>
            <a:ext cx="2370224" cy="632512"/>
            <a:chOff x="6756955" y="4261456"/>
            <a:chExt cx="2370224" cy="632512"/>
          </a:xfrm>
        </p:grpSpPr>
        <p:sp>
          <p:nvSpPr>
            <p:cNvPr id="72" name="TextBox 71">
              <a:extLst>
                <a:ext uri="{FF2B5EF4-FFF2-40B4-BE49-F238E27FC236}">
                  <a16:creationId xmlns:a16="http://schemas.microsoft.com/office/drawing/2014/main" id="{23827B97-1B0C-CA7F-E34F-6B560B55DE95}"/>
                </a:ext>
              </a:extLst>
            </p:cNvPr>
            <p:cNvSpPr txBox="1"/>
            <p:nvPr/>
          </p:nvSpPr>
          <p:spPr>
            <a:xfrm>
              <a:off x="6984020" y="4344248"/>
              <a:ext cx="2143159" cy="507000"/>
            </a:xfrm>
            <a:prstGeom prst="rect">
              <a:avLst/>
            </a:prstGeom>
            <a:noFill/>
          </p:spPr>
          <p:txBody>
            <a:bodyPr wrap="none" lIns="0" tIns="0" rIns="0" bIns="0" rtlCol="0">
              <a:noAutofit/>
            </a:bodyPr>
            <a:lstStyle/>
            <a:p>
              <a:pPr algn="l">
                <a:lnSpc>
                  <a:spcPct val="105000"/>
                </a:lnSpc>
              </a:pPr>
              <a:r>
                <a:rPr lang="en-US" sz="1600"/>
                <a:t>Methylated CpG site </a:t>
              </a:r>
            </a:p>
            <a:p>
              <a:pPr algn="l">
                <a:lnSpc>
                  <a:spcPct val="105000"/>
                </a:lnSpc>
              </a:pPr>
              <a:r>
                <a:rPr lang="en-US" sz="1600">
                  <a:solidFill>
                    <a:schemeClr val="tx1"/>
                  </a:solidFill>
                </a:rPr>
                <a:t>Unmethylated CpG site</a:t>
              </a:r>
            </a:p>
          </p:txBody>
        </p:sp>
        <p:sp>
          <p:nvSpPr>
            <p:cNvPr id="73" name="Oval 72">
              <a:extLst>
                <a:ext uri="{FF2B5EF4-FFF2-40B4-BE49-F238E27FC236}">
                  <a16:creationId xmlns:a16="http://schemas.microsoft.com/office/drawing/2014/main" id="{C25E6AD9-7BB0-B591-1FD8-24ACB0336F8B}"/>
                </a:ext>
              </a:extLst>
            </p:cNvPr>
            <p:cNvSpPr>
              <a:spLocks noChangeAspect="1"/>
            </p:cNvSpPr>
            <p:nvPr/>
          </p:nvSpPr>
          <p:spPr>
            <a:xfrm>
              <a:off x="6861908" y="4439036"/>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74" name="Oval 73">
              <a:extLst>
                <a:ext uri="{FF2B5EF4-FFF2-40B4-BE49-F238E27FC236}">
                  <a16:creationId xmlns:a16="http://schemas.microsoft.com/office/drawing/2014/main" id="{500F7AC8-2B10-4055-58F3-316DAF93996C}"/>
                </a:ext>
              </a:extLst>
            </p:cNvPr>
            <p:cNvSpPr>
              <a:spLocks noChangeAspect="1"/>
            </p:cNvSpPr>
            <p:nvPr/>
          </p:nvSpPr>
          <p:spPr>
            <a:xfrm>
              <a:off x="6868672" y="4712388"/>
              <a:ext cx="72000" cy="7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75" name="Rectangle 74">
              <a:extLst>
                <a:ext uri="{FF2B5EF4-FFF2-40B4-BE49-F238E27FC236}">
                  <a16:creationId xmlns:a16="http://schemas.microsoft.com/office/drawing/2014/main" id="{0B451FC4-5B5F-F0AE-27AA-902D9E567133}"/>
                </a:ext>
              </a:extLst>
            </p:cNvPr>
            <p:cNvSpPr/>
            <p:nvPr/>
          </p:nvSpPr>
          <p:spPr>
            <a:xfrm>
              <a:off x="6756955" y="4261456"/>
              <a:ext cx="2370223" cy="6325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grpSp>
      <p:sp>
        <p:nvSpPr>
          <p:cNvPr id="77" name="Rectangle 76">
            <a:extLst>
              <a:ext uri="{FF2B5EF4-FFF2-40B4-BE49-F238E27FC236}">
                <a16:creationId xmlns:a16="http://schemas.microsoft.com/office/drawing/2014/main" id="{DBFDEC80-F2E1-8DB1-2C59-5EB8D4B90B54}"/>
              </a:ext>
            </a:extLst>
          </p:cNvPr>
          <p:cNvSpPr/>
          <p:nvPr/>
        </p:nvSpPr>
        <p:spPr>
          <a:xfrm>
            <a:off x="1867818" y="4259368"/>
            <a:ext cx="480058" cy="2699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78" name="Rectangle 77">
            <a:extLst>
              <a:ext uri="{FF2B5EF4-FFF2-40B4-BE49-F238E27FC236}">
                <a16:creationId xmlns:a16="http://schemas.microsoft.com/office/drawing/2014/main" id="{134278CB-21D1-3DEF-F1CB-7EB193CB2003}"/>
              </a:ext>
            </a:extLst>
          </p:cNvPr>
          <p:cNvSpPr/>
          <p:nvPr/>
        </p:nvSpPr>
        <p:spPr>
          <a:xfrm>
            <a:off x="6664710" y="4272186"/>
            <a:ext cx="480058" cy="2699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cxnSp>
        <p:nvCxnSpPr>
          <p:cNvPr id="80" name="Straight Arrow Connector 79">
            <a:extLst>
              <a:ext uri="{FF2B5EF4-FFF2-40B4-BE49-F238E27FC236}">
                <a16:creationId xmlns:a16="http://schemas.microsoft.com/office/drawing/2014/main" id="{C3F9867A-B32F-7990-C6C6-7F4DEF1AF383}"/>
              </a:ext>
            </a:extLst>
          </p:cNvPr>
          <p:cNvCxnSpPr/>
          <p:nvPr/>
        </p:nvCxnSpPr>
        <p:spPr>
          <a:xfrm>
            <a:off x="1867818" y="4152049"/>
            <a:ext cx="418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A58814F-93C6-D359-FA52-2C8E76A3DB37}"/>
              </a:ext>
            </a:extLst>
          </p:cNvPr>
          <p:cNvCxnSpPr>
            <a:cxnSpLocks/>
          </p:cNvCxnSpPr>
          <p:nvPr/>
        </p:nvCxnSpPr>
        <p:spPr>
          <a:xfrm>
            <a:off x="1867818" y="4152049"/>
            <a:ext cx="0" cy="99588"/>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F7FF2C00-0C2A-5B76-3E94-192F6A82CA53}"/>
              </a:ext>
            </a:extLst>
          </p:cNvPr>
          <p:cNvCxnSpPr/>
          <p:nvPr/>
        </p:nvCxnSpPr>
        <p:spPr>
          <a:xfrm>
            <a:off x="6664710" y="4176931"/>
            <a:ext cx="418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6B77423A-F7F5-4B8C-9A1A-9D7A10DAB5BD}"/>
              </a:ext>
            </a:extLst>
          </p:cNvPr>
          <p:cNvCxnSpPr>
            <a:cxnSpLocks/>
          </p:cNvCxnSpPr>
          <p:nvPr/>
        </p:nvCxnSpPr>
        <p:spPr>
          <a:xfrm>
            <a:off x="6664710" y="4176931"/>
            <a:ext cx="0" cy="99588"/>
          </a:xfrm>
          <a:prstGeom prst="line">
            <a:avLst/>
          </a:prstGeom>
        </p:spPr>
        <p:style>
          <a:lnRef idx="1">
            <a:schemeClr val="dk1"/>
          </a:lnRef>
          <a:fillRef idx="0">
            <a:schemeClr val="dk1"/>
          </a:fillRef>
          <a:effectRef idx="0">
            <a:schemeClr val="dk1"/>
          </a:effectRef>
          <a:fontRef idx="minor">
            <a:schemeClr val="tx1"/>
          </a:fontRef>
        </p:style>
      </p:cxnSp>
      <p:grpSp>
        <p:nvGrpSpPr>
          <p:cNvPr id="89" name="Group 88">
            <a:extLst>
              <a:ext uri="{FF2B5EF4-FFF2-40B4-BE49-F238E27FC236}">
                <a16:creationId xmlns:a16="http://schemas.microsoft.com/office/drawing/2014/main" id="{A2021885-6597-46FB-FE29-219D07E3417F}"/>
              </a:ext>
            </a:extLst>
          </p:cNvPr>
          <p:cNvGrpSpPr/>
          <p:nvPr/>
        </p:nvGrpSpPr>
        <p:grpSpPr>
          <a:xfrm rot="21031973">
            <a:off x="6679083" y="4051292"/>
            <a:ext cx="266425" cy="182808"/>
            <a:chOff x="6710676" y="4260627"/>
            <a:chExt cx="266425" cy="182808"/>
          </a:xfrm>
        </p:grpSpPr>
        <p:cxnSp>
          <p:nvCxnSpPr>
            <p:cNvPr id="87" name="Straight Connector 86">
              <a:extLst>
                <a:ext uri="{FF2B5EF4-FFF2-40B4-BE49-F238E27FC236}">
                  <a16:creationId xmlns:a16="http://schemas.microsoft.com/office/drawing/2014/main" id="{A1D36EFC-7C8B-5D02-CE6E-CD90F207CA54}"/>
                </a:ext>
              </a:extLst>
            </p:cNvPr>
            <p:cNvCxnSpPr/>
            <p:nvPr/>
          </p:nvCxnSpPr>
          <p:spPr>
            <a:xfrm>
              <a:off x="6710676" y="4260627"/>
              <a:ext cx="262092" cy="17296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8" name="Straight Connector 87">
              <a:extLst>
                <a:ext uri="{FF2B5EF4-FFF2-40B4-BE49-F238E27FC236}">
                  <a16:creationId xmlns:a16="http://schemas.microsoft.com/office/drawing/2014/main" id="{502AF611-8E87-008D-E07D-29BA3A2B1886}"/>
                </a:ext>
              </a:extLst>
            </p:cNvPr>
            <p:cNvCxnSpPr>
              <a:cxnSpLocks/>
            </p:cNvCxnSpPr>
            <p:nvPr/>
          </p:nvCxnSpPr>
          <p:spPr>
            <a:xfrm flipH="1">
              <a:off x="6715009" y="4270475"/>
              <a:ext cx="262092" cy="172960"/>
            </a:xfrm>
            <a:prstGeom prst="line">
              <a:avLst/>
            </a:prstGeom>
            <a:ln w="19050"/>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689807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AAF52-DDD8-A0CD-8221-F4032C0F7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99DA8-DE43-C3AC-AF06-FD4211256FC3}"/>
              </a:ext>
            </a:extLst>
          </p:cNvPr>
          <p:cNvSpPr>
            <a:spLocks noGrp="1"/>
          </p:cNvSpPr>
          <p:nvPr>
            <p:ph type="title"/>
          </p:nvPr>
        </p:nvSpPr>
        <p:spPr/>
        <p:txBody>
          <a:bodyPr/>
          <a:lstStyle/>
          <a:p>
            <a:r>
              <a:rPr lang="en-US"/>
              <a:t>Gene Structure</a:t>
            </a:r>
          </a:p>
        </p:txBody>
      </p:sp>
      <p:sp>
        <p:nvSpPr>
          <p:cNvPr id="5" name="Content Placeholder 4">
            <a:extLst>
              <a:ext uri="{FF2B5EF4-FFF2-40B4-BE49-F238E27FC236}">
                <a16:creationId xmlns:a16="http://schemas.microsoft.com/office/drawing/2014/main" id="{E92282A0-65A5-0A9D-2AC7-136F21CC3691}"/>
              </a:ext>
            </a:extLst>
          </p:cNvPr>
          <p:cNvSpPr>
            <a:spLocks noGrp="1"/>
          </p:cNvSpPr>
          <p:nvPr>
            <p:ph sz="half" idx="2"/>
          </p:nvPr>
        </p:nvSpPr>
        <p:spPr>
          <a:xfrm>
            <a:off x="4691619" y="1023565"/>
            <a:ext cx="4214629" cy="1280625"/>
          </a:xfrm>
        </p:spPr>
        <p:txBody>
          <a:bodyPr/>
          <a:lstStyle/>
          <a:p>
            <a:r>
              <a:rPr lang="en-GB"/>
              <a:t>Differences in 3’ UTR associated with </a:t>
            </a:r>
          </a:p>
          <a:p>
            <a:pPr lvl="2"/>
            <a:r>
              <a:rPr lang="en-GB"/>
              <a:t>Alternative polyadenylation (</a:t>
            </a:r>
            <a:r>
              <a:rPr lang="en-GB" err="1"/>
              <a:t>ApA</a:t>
            </a:r>
            <a:r>
              <a:rPr lang="en-GB"/>
              <a:t>)</a:t>
            </a:r>
          </a:p>
          <a:p>
            <a:pPr lvl="3"/>
            <a:r>
              <a:rPr lang="en-GB"/>
              <a:t>mRNA stability, localisation, expression and regulation</a:t>
            </a:r>
          </a:p>
          <a:p>
            <a:pPr lvl="4"/>
            <a:endParaRPr lang="en-GB"/>
          </a:p>
          <a:p>
            <a:endParaRPr lang="en-US"/>
          </a:p>
        </p:txBody>
      </p:sp>
      <p:sp>
        <p:nvSpPr>
          <p:cNvPr id="6" name="Date Placeholder 5">
            <a:extLst>
              <a:ext uri="{FF2B5EF4-FFF2-40B4-BE49-F238E27FC236}">
                <a16:creationId xmlns:a16="http://schemas.microsoft.com/office/drawing/2014/main" id="{DE453FE3-986E-ED3A-55FB-65FDC4EFED4A}"/>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F4BD3C7-DBD4-AF44-B2F6-63393DFE6F1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Footer Placeholder 6">
            <a:extLst>
              <a:ext uri="{FF2B5EF4-FFF2-40B4-BE49-F238E27FC236}">
                <a16:creationId xmlns:a16="http://schemas.microsoft.com/office/drawing/2014/main" id="{39207287-0B0A-9BD0-FD2E-8848A786A580}"/>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8" name="Slide Number Placeholder 7">
            <a:extLst>
              <a:ext uri="{FF2B5EF4-FFF2-40B4-BE49-F238E27FC236}">
                <a16:creationId xmlns:a16="http://schemas.microsoft.com/office/drawing/2014/main" id="{EC7DEB1B-5573-B4B7-0EF3-2B1C0D420D31}"/>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33</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0C080791-2FEA-2EED-7219-D694DEE96A8B}"/>
              </a:ext>
            </a:extLst>
          </p:cNvPr>
          <p:cNvSpPr>
            <a:spLocks noGrp="1"/>
          </p:cNvSpPr>
          <p:nvPr>
            <p:ph type="subTitle" idx="13"/>
          </p:nvPr>
        </p:nvSpPr>
        <p:spPr/>
        <p:txBody>
          <a:bodyPr/>
          <a:lstStyle/>
          <a:p>
            <a:r>
              <a:rPr lang="en-US"/>
              <a:t>Untranslated regions (UTR)</a:t>
            </a:r>
          </a:p>
        </p:txBody>
      </p:sp>
      <p:sp>
        <p:nvSpPr>
          <p:cNvPr id="10" name="Content Placeholder 9">
            <a:extLst>
              <a:ext uri="{FF2B5EF4-FFF2-40B4-BE49-F238E27FC236}">
                <a16:creationId xmlns:a16="http://schemas.microsoft.com/office/drawing/2014/main" id="{46D920F9-5243-CA1A-3E14-3AF51003767C}"/>
              </a:ext>
            </a:extLst>
          </p:cNvPr>
          <p:cNvSpPr>
            <a:spLocks noGrp="1"/>
          </p:cNvSpPr>
          <p:nvPr>
            <p:ph sz="half" idx="1"/>
          </p:nvPr>
        </p:nvSpPr>
        <p:spPr>
          <a:xfrm>
            <a:off x="237938" y="1023566"/>
            <a:ext cx="4214629" cy="1280625"/>
          </a:xfrm>
        </p:spPr>
        <p:txBody>
          <a:bodyPr/>
          <a:lstStyle/>
          <a:p>
            <a:r>
              <a:rPr lang="en-GB"/>
              <a:t>Different 5’ UTR isoforms associated with </a:t>
            </a:r>
          </a:p>
          <a:p>
            <a:pPr lvl="2"/>
            <a:r>
              <a:rPr lang="en-GB"/>
              <a:t>Promoters (e.g. tissue specificity)</a:t>
            </a:r>
          </a:p>
          <a:p>
            <a:pPr lvl="3"/>
            <a:r>
              <a:rPr lang="en-GB"/>
              <a:t>Transcription start sites (TS)</a:t>
            </a:r>
          </a:p>
          <a:p>
            <a:pPr lvl="4"/>
            <a:r>
              <a:rPr lang="en-GB"/>
              <a:t>Translation start sites</a:t>
            </a:r>
          </a:p>
        </p:txBody>
      </p:sp>
      <p:pic>
        <p:nvPicPr>
          <p:cNvPr id="11" name="Picture 10">
            <a:extLst>
              <a:ext uri="{FF2B5EF4-FFF2-40B4-BE49-F238E27FC236}">
                <a16:creationId xmlns:a16="http://schemas.microsoft.com/office/drawing/2014/main" id="{DC9AF059-45AC-FB72-938A-AD8D2D669C78}"/>
              </a:ext>
            </a:extLst>
          </p:cNvPr>
          <p:cNvPicPr>
            <a:picLocks noChangeAspect="1"/>
          </p:cNvPicPr>
          <p:nvPr/>
        </p:nvPicPr>
        <p:blipFill>
          <a:blip r:embed="rId3"/>
          <a:stretch>
            <a:fillRect/>
          </a:stretch>
        </p:blipFill>
        <p:spPr>
          <a:xfrm>
            <a:off x="237752" y="2304194"/>
            <a:ext cx="7772400" cy="4177665"/>
          </a:xfrm>
          <a:prstGeom prst="rect">
            <a:avLst/>
          </a:prstGeom>
        </p:spPr>
      </p:pic>
      <p:sp>
        <p:nvSpPr>
          <p:cNvPr id="12" name="TextBox 11">
            <a:extLst>
              <a:ext uri="{FF2B5EF4-FFF2-40B4-BE49-F238E27FC236}">
                <a16:creationId xmlns:a16="http://schemas.microsoft.com/office/drawing/2014/main" id="{B7182A15-C5C3-5244-4EDD-80AD54E3073B}"/>
              </a:ext>
            </a:extLst>
          </p:cNvPr>
          <p:cNvSpPr txBox="1"/>
          <p:nvPr/>
        </p:nvSpPr>
        <p:spPr>
          <a:xfrm>
            <a:off x="237752" y="2046614"/>
            <a:ext cx="2021983" cy="257578"/>
          </a:xfrm>
          <a:prstGeom prst="rect">
            <a:avLst/>
          </a:prstGeom>
          <a:noFill/>
        </p:spPr>
        <p:txBody>
          <a:bodyPr wrap="none" lIns="0" tIns="0" rIns="0" bIns="0" rtlCol="0">
            <a:noAutofit/>
          </a:bodyPr>
          <a:lstStyle/>
          <a:p>
            <a:pPr algn="l">
              <a:lnSpc>
                <a:spcPct val="105000"/>
              </a:lnSpc>
            </a:pPr>
            <a:r>
              <a:rPr lang="en-US" sz="1600" b="1">
                <a:solidFill>
                  <a:schemeClr val="tx1"/>
                </a:solidFill>
              </a:rPr>
              <a:t>Human CD47 molecule</a:t>
            </a:r>
          </a:p>
          <a:p>
            <a:pPr algn="l">
              <a:lnSpc>
                <a:spcPct val="105000"/>
              </a:lnSpc>
            </a:pPr>
            <a:endParaRPr lang="en-US" sz="1600" b="1">
              <a:solidFill>
                <a:schemeClr val="tx1"/>
              </a:solidFill>
            </a:endParaRPr>
          </a:p>
        </p:txBody>
      </p:sp>
    </p:spTree>
    <p:extLst>
      <p:ext uri="{BB962C8B-B14F-4D97-AF65-F5344CB8AC3E}">
        <p14:creationId xmlns:p14="http://schemas.microsoft.com/office/powerpoint/2010/main" val="236002968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58D3E-62FC-F8DC-6E80-39CD3979A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E4C86-EBEF-A1BA-828B-33ACC5B6552E}"/>
              </a:ext>
            </a:extLst>
          </p:cNvPr>
          <p:cNvSpPr>
            <a:spLocks noGrp="1"/>
          </p:cNvSpPr>
          <p:nvPr>
            <p:ph type="title"/>
          </p:nvPr>
        </p:nvSpPr>
        <p:spPr/>
        <p:txBody>
          <a:bodyPr/>
          <a:lstStyle/>
          <a:p>
            <a:r>
              <a:rPr lang="en-US"/>
              <a:t>Gene Structure</a:t>
            </a:r>
          </a:p>
        </p:txBody>
      </p:sp>
      <p:sp>
        <p:nvSpPr>
          <p:cNvPr id="3" name="Content Placeholder 2">
            <a:extLst>
              <a:ext uri="{FF2B5EF4-FFF2-40B4-BE49-F238E27FC236}">
                <a16:creationId xmlns:a16="http://schemas.microsoft.com/office/drawing/2014/main" id="{144E2D6E-78DB-279F-6527-734ED0289466}"/>
              </a:ext>
            </a:extLst>
          </p:cNvPr>
          <p:cNvSpPr>
            <a:spLocks noGrp="1"/>
          </p:cNvSpPr>
          <p:nvPr>
            <p:ph idx="1"/>
          </p:nvPr>
        </p:nvSpPr>
        <p:spPr>
          <a:xfrm>
            <a:off x="237753" y="884491"/>
            <a:ext cx="8667378" cy="2611183"/>
          </a:xfrm>
        </p:spPr>
        <p:txBody>
          <a:bodyPr/>
          <a:lstStyle/>
          <a:p>
            <a:r>
              <a:rPr lang="en-GB">
                <a:effectLst/>
              </a:rPr>
              <a:t>GENCODE TSS positions coincide with the first nucleotide position of transcripts</a:t>
            </a:r>
          </a:p>
          <a:p>
            <a:r>
              <a:rPr lang="en-GB">
                <a:effectLst/>
              </a:rPr>
              <a:t>• often based on extent of evidence, rather than experimental validation.</a:t>
            </a:r>
          </a:p>
          <a:p>
            <a:r>
              <a:rPr lang="en-GB">
                <a:effectLst/>
              </a:rPr>
              <a:t>Large scale experimental data provided by the ENCODE and Fantom5</a:t>
            </a:r>
          </a:p>
          <a:p>
            <a:r>
              <a:rPr lang="en-GB">
                <a:effectLst/>
              </a:rPr>
              <a:t>consortiums</a:t>
            </a:r>
          </a:p>
          <a:p>
            <a:r>
              <a:rPr lang="en-GB">
                <a:effectLst/>
              </a:rPr>
              <a:t>• ENCODE contains Cap Analysis of Gene Expression (CAGE) and RAMPAGE data</a:t>
            </a:r>
          </a:p>
          <a:p>
            <a:r>
              <a:rPr lang="en-GB">
                <a:effectLst/>
              </a:rPr>
              <a:t>• Fantom5 provides CAGE-</a:t>
            </a:r>
            <a:r>
              <a:rPr lang="en-GB" err="1">
                <a:effectLst/>
              </a:rPr>
              <a:t>seq</a:t>
            </a:r>
            <a:r>
              <a:rPr lang="en-GB">
                <a:effectLst/>
              </a:rPr>
              <a:t> peaks identifying TSS in different tissues and cell</a:t>
            </a:r>
          </a:p>
          <a:p>
            <a:r>
              <a:rPr lang="en-GB">
                <a:effectLst/>
              </a:rPr>
              <a:t>types for human and mouse</a:t>
            </a:r>
          </a:p>
          <a:p>
            <a:endParaRPr lang="en-GB">
              <a:effectLst/>
            </a:endParaRPr>
          </a:p>
          <a:p>
            <a:r>
              <a:rPr lang="en-GB">
                <a:effectLst/>
              </a:rPr>
              <a:t>• Ongoing efforts to improve TSS annotation, with associated experimental</a:t>
            </a:r>
          </a:p>
          <a:p>
            <a:r>
              <a:rPr lang="en-GB">
                <a:effectLst/>
              </a:rPr>
              <a:t>data.</a:t>
            </a:r>
          </a:p>
          <a:p>
            <a:endParaRPr lang="en-GB"/>
          </a:p>
          <a:p>
            <a:endParaRPr lang="en-GB">
              <a:effectLst/>
            </a:endParaRPr>
          </a:p>
          <a:p>
            <a:endParaRPr lang="en-GB"/>
          </a:p>
        </p:txBody>
      </p:sp>
      <p:sp>
        <p:nvSpPr>
          <p:cNvPr id="5" name="Date Placeholder 4">
            <a:extLst>
              <a:ext uri="{FF2B5EF4-FFF2-40B4-BE49-F238E27FC236}">
                <a16:creationId xmlns:a16="http://schemas.microsoft.com/office/drawing/2014/main" id="{79FC310A-1B4B-C894-358E-2497A0B321AC}"/>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E7AE7022-14E8-186A-C5F1-52AF16285351}"/>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F5AABAEC-E6AD-EA61-330D-59306025779F}"/>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34</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883FB5DB-9543-6E9C-61C8-DA7810AAB6B1}"/>
              </a:ext>
            </a:extLst>
          </p:cNvPr>
          <p:cNvSpPr>
            <a:spLocks noGrp="1"/>
          </p:cNvSpPr>
          <p:nvPr>
            <p:ph type="subTitle" idx="13"/>
          </p:nvPr>
        </p:nvSpPr>
        <p:spPr/>
        <p:txBody>
          <a:bodyPr/>
          <a:lstStyle/>
          <a:p>
            <a:r>
              <a:rPr lang="en-US"/>
              <a:t>Transcription Start Site</a:t>
            </a:r>
          </a:p>
        </p:txBody>
      </p:sp>
    </p:spTree>
    <p:extLst>
      <p:ext uri="{BB962C8B-B14F-4D97-AF65-F5344CB8AC3E}">
        <p14:creationId xmlns:p14="http://schemas.microsoft.com/office/powerpoint/2010/main" val="4268466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0EED2-37BE-FDA7-733F-AF2CA5D32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64CD7-6A9F-300B-6927-8583ABDF95E9}"/>
              </a:ext>
            </a:extLst>
          </p:cNvPr>
          <p:cNvSpPr>
            <a:spLocks noGrp="1"/>
          </p:cNvSpPr>
          <p:nvPr>
            <p:ph type="title"/>
          </p:nvPr>
        </p:nvSpPr>
        <p:spPr/>
        <p:txBody>
          <a:bodyPr/>
          <a:lstStyle/>
          <a:p>
            <a:r>
              <a:rPr lang="en-US"/>
              <a:t>Gene Structure</a:t>
            </a:r>
          </a:p>
        </p:txBody>
      </p:sp>
      <p:sp>
        <p:nvSpPr>
          <p:cNvPr id="3" name="Content Placeholder 2">
            <a:extLst>
              <a:ext uri="{FF2B5EF4-FFF2-40B4-BE49-F238E27FC236}">
                <a16:creationId xmlns:a16="http://schemas.microsoft.com/office/drawing/2014/main" id="{8F660CF3-2A58-380F-8DCA-D68827795A51}"/>
              </a:ext>
            </a:extLst>
          </p:cNvPr>
          <p:cNvSpPr>
            <a:spLocks noGrp="1"/>
          </p:cNvSpPr>
          <p:nvPr>
            <p:ph idx="1"/>
          </p:nvPr>
        </p:nvSpPr>
        <p:spPr>
          <a:xfrm>
            <a:off x="237753" y="884492"/>
            <a:ext cx="8667378" cy="1103334"/>
          </a:xfrm>
        </p:spPr>
        <p:txBody>
          <a:bodyPr/>
          <a:lstStyle/>
          <a:p>
            <a:r>
              <a:rPr lang="en-GB">
                <a:effectLst/>
              </a:rPr>
              <a:t>Coding sequence (CDS) defines translated regions.</a:t>
            </a:r>
          </a:p>
          <a:p>
            <a:r>
              <a:rPr lang="en-GB">
                <a:effectLst/>
              </a:rPr>
              <a:t>Different transcripts can have a different CDS for the same gene.</a:t>
            </a:r>
          </a:p>
          <a:p>
            <a:r>
              <a:rPr lang="en-GB">
                <a:effectLst/>
              </a:rPr>
              <a:t>Every three bases of a CDS defines a codon for a specific tRNA.</a:t>
            </a:r>
          </a:p>
          <a:p>
            <a:r>
              <a:rPr lang="en-GB">
                <a:effectLst/>
              </a:rPr>
              <a:t>Provides 3-frames of translation for forward or reverse strand.</a:t>
            </a:r>
          </a:p>
          <a:p>
            <a:endParaRPr lang="en-GB"/>
          </a:p>
          <a:p>
            <a:endParaRPr lang="en-GB">
              <a:effectLst/>
            </a:endParaRPr>
          </a:p>
          <a:p>
            <a:endParaRPr lang="en-GB"/>
          </a:p>
        </p:txBody>
      </p:sp>
      <p:sp>
        <p:nvSpPr>
          <p:cNvPr id="5" name="Date Placeholder 4">
            <a:extLst>
              <a:ext uri="{FF2B5EF4-FFF2-40B4-BE49-F238E27FC236}">
                <a16:creationId xmlns:a16="http://schemas.microsoft.com/office/drawing/2014/main" id="{3F631F04-2FB1-7510-4991-10542EC16F8F}"/>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E75BFEB8-DA34-E846-ACD9-17E7725BBC08}"/>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C55D004A-B608-9C60-D012-2E5C7ED58E44}"/>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35</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C5B2E5AF-966A-A00A-730D-54860D970F37}"/>
              </a:ext>
            </a:extLst>
          </p:cNvPr>
          <p:cNvSpPr>
            <a:spLocks noGrp="1"/>
          </p:cNvSpPr>
          <p:nvPr>
            <p:ph type="subTitle" idx="13"/>
          </p:nvPr>
        </p:nvSpPr>
        <p:spPr/>
        <p:txBody>
          <a:bodyPr/>
          <a:lstStyle/>
          <a:p>
            <a:r>
              <a:rPr lang="en-US"/>
              <a:t>CDS and Exon</a:t>
            </a:r>
          </a:p>
        </p:txBody>
      </p:sp>
      <p:pic>
        <p:nvPicPr>
          <p:cNvPr id="9" name="Picture 8">
            <a:extLst>
              <a:ext uri="{FF2B5EF4-FFF2-40B4-BE49-F238E27FC236}">
                <a16:creationId xmlns:a16="http://schemas.microsoft.com/office/drawing/2014/main" id="{CC76D140-DBEB-8317-499A-19875CC84553}"/>
              </a:ext>
            </a:extLst>
          </p:cNvPr>
          <p:cNvPicPr>
            <a:picLocks noChangeAspect="1"/>
          </p:cNvPicPr>
          <p:nvPr/>
        </p:nvPicPr>
        <p:blipFill rotWithShape="1">
          <a:blip r:embed="rId3"/>
          <a:srcRect l="3305" t="3483"/>
          <a:stretch/>
        </p:blipFill>
        <p:spPr>
          <a:xfrm>
            <a:off x="237753" y="1987826"/>
            <a:ext cx="4535589" cy="4392566"/>
          </a:xfrm>
          <a:prstGeom prst="rect">
            <a:avLst/>
          </a:prstGeom>
        </p:spPr>
      </p:pic>
      <p:sp>
        <p:nvSpPr>
          <p:cNvPr id="10" name="TextBox 9">
            <a:extLst>
              <a:ext uri="{FF2B5EF4-FFF2-40B4-BE49-F238E27FC236}">
                <a16:creationId xmlns:a16="http://schemas.microsoft.com/office/drawing/2014/main" id="{7E969A29-DCEF-F231-E309-D2D108E7C99D}"/>
              </a:ext>
            </a:extLst>
          </p:cNvPr>
          <p:cNvSpPr txBox="1"/>
          <p:nvPr/>
        </p:nvSpPr>
        <p:spPr>
          <a:xfrm>
            <a:off x="7506789" y="6311757"/>
            <a:ext cx="1637211" cy="137270"/>
          </a:xfrm>
          <a:prstGeom prst="rect">
            <a:avLst/>
          </a:prstGeom>
          <a:noFill/>
        </p:spPr>
        <p:txBody>
          <a:bodyPr wrap="none" lIns="0" tIns="0" rIns="0" bIns="0" rtlCol="0">
            <a:noAutofit/>
          </a:bodyPr>
          <a:lstStyle/>
          <a:p>
            <a:pPr algn="l">
              <a:lnSpc>
                <a:spcPct val="105000"/>
              </a:lnSpc>
            </a:pPr>
            <a:r>
              <a:rPr lang="en-GB" sz="1050">
                <a:solidFill>
                  <a:schemeClr val="tx1"/>
                </a:solidFill>
              </a:rPr>
              <a:t>Image taken from Eurofins</a:t>
            </a:r>
          </a:p>
        </p:txBody>
      </p:sp>
    </p:spTree>
    <p:extLst>
      <p:ext uri="{BB962C8B-B14F-4D97-AF65-F5344CB8AC3E}">
        <p14:creationId xmlns:p14="http://schemas.microsoft.com/office/powerpoint/2010/main" val="90639402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FD422-8E8D-05A6-A54E-5D077E742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7E418-CFB3-3CD0-2DE1-B80A3BF68EDB}"/>
              </a:ext>
            </a:extLst>
          </p:cNvPr>
          <p:cNvSpPr>
            <a:spLocks noGrp="1"/>
          </p:cNvSpPr>
          <p:nvPr>
            <p:ph type="title"/>
          </p:nvPr>
        </p:nvSpPr>
        <p:spPr/>
        <p:txBody>
          <a:bodyPr/>
          <a:lstStyle/>
          <a:p>
            <a:r>
              <a:rPr lang="en-US"/>
              <a:t>Gene Structure</a:t>
            </a:r>
          </a:p>
        </p:txBody>
      </p:sp>
      <p:sp>
        <p:nvSpPr>
          <p:cNvPr id="3" name="Content Placeholder 2">
            <a:extLst>
              <a:ext uri="{FF2B5EF4-FFF2-40B4-BE49-F238E27FC236}">
                <a16:creationId xmlns:a16="http://schemas.microsoft.com/office/drawing/2014/main" id="{416CF667-D18A-C164-BF28-706524CF9583}"/>
              </a:ext>
            </a:extLst>
          </p:cNvPr>
          <p:cNvSpPr>
            <a:spLocks noGrp="1"/>
          </p:cNvSpPr>
          <p:nvPr>
            <p:ph idx="1"/>
          </p:nvPr>
        </p:nvSpPr>
        <p:spPr>
          <a:xfrm>
            <a:off x="237753" y="884492"/>
            <a:ext cx="8667378" cy="371568"/>
          </a:xfrm>
        </p:spPr>
        <p:txBody>
          <a:bodyPr/>
          <a:lstStyle/>
          <a:p>
            <a:r>
              <a:rPr lang="en-GB"/>
              <a:t>Most genes are subject to alternative splicing, which can include alternative first or last exons, exon skipping or variation in splice acceptor/donor sites. </a:t>
            </a:r>
          </a:p>
        </p:txBody>
      </p:sp>
      <p:sp>
        <p:nvSpPr>
          <p:cNvPr id="5" name="Date Placeholder 4">
            <a:extLst>
              <a:ext uri="{FF2B5EF4-FFF2-40B4-BE49-F238E27FC236}">
                <a16:creationId xmlns:a16="http://schemas.microsoft.com/office/drawing/2014/main" id="{FD2B06B9-C77F-3125-971A-7822791521E3}"/>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729A5776-A74B-A53B-6A84-5D9953256DC3}"/>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F0F32FB9-0B1D-5A9E-5489-D2006C1F4620}"/>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36</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75BDAFD4-165E-9F76-1305-0F0BC32D728A}"/>
              </a:ext>
            </a:extLst>
          </p:cNvPr>
          <p:cNvSpPr>
            <a:spLocks noGrp="1"/>
          </p:cNvSpPr>
          <p:nvPr>
            <p:ph type="subTitle" idx="13"/>
          </p:nvPr>
        </p:nvSpPr>
        <p:spPr/>
        <p:txBody>
          <a:bodyPr/>
          <a:lstStyle/>
          <a:p>
            <a:r>
              <a:rPr lang="en-US"/>
              <a:t>Alternative splicing</a:t>
            </a:r>
          </a:p>
        </p:txBody>
      </p:sp>
      <p:sp>
        <p:nvSpPr>
          <p:cNvPr id="9" name="Rectangle 8">
            <a:extLst>
              <a:ext uri="{FF2B5EF4-FFF2-40B4-BE49-F238E27FC236}">
                <a16:creationId xmlns:a16="http://schemas.microsoft.com/office/drawing/2014/main" id="{ECF8917D-9306-9013-8E56-E67D7177FD2A}"/>
              </a:ext>
            </a:extLst>
          </p:cNvPr>
          <p:cNvSpPr/>
          <p:nvPr/>
        </p:nvSpPr>
        <p:spPr>
          <a:xfrm>
            <a:off x="5619098" y="3556446"/>
            <a:ext cx="275572" cy="162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1" name="Rectangle 10">
            <a:extLst>
              <a:ext uri="{FF2B5EF4-FFF2-40B4-BE49-F238E27FC236}">
                <a16:creationId xmlns:a16="http://schemas.microsoft.com/office/drawing/2014/main" id="{6CA6215D-4FCE-8778-13F0-A1881B21A990}"/>
              </a:ext>
            </a:extLst>
          </p:cNvPr>
          <p:cNvSpPr/>
          <p:nvPr/>
        </p:nvSpPr>
        <p:spPr>
          <a:xfrm>
            <a:off x="6452670" y="3966486"/>
            <a:ext cx="275572" cy="162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5" name="Rectangle 14">
            <a:extLst>
              <a:ext uri="{FF2B5EF4-FFF2-40B4-BE49-F238E27FC236}">
                <a16:creationId xmlns:a16="http://schemas.microsoft.com/office/drawing/2014/main" id="{34CD1B47-57ED-1A89-CE25-5273BB557470}"/>
              </a:ext>
            </a:extLst>
          </p:cNvPr>
          <p:cNvSpPr/>
          <p:nvPr/>
        </p:nvSpPr>
        <p:spPr>
          <a:xfrm>
            <a:off x="5620445" y="1704142"/>
            <a:ext cx="1109144" cy="162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6" name="Rectangle 15">
            <a:extLst>
              <a:ext uri="{FF2B5EF4-FFF2-40B4-BE49-F238E27FC236}">
                <a16:creationId xmlns:a16="http://schemas.microsoft.com/office/drawing/2014/main" id="{8A3E2AE3-D646-0908-1E47-398CB1C17F52}"/>
              </a:ext>
            </a:extLst>
          </p:cNvPr>
          <p:cNvSpPr/>
          <p:nvPr/>
        </p:nvSpPr>
        <p:spPr>
          <a:xfrm>
            <a:off x="5620445" y="2073649"/>
            <a:ext cx="832274" cy="162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7" name="Rectangle 16">
            <a:extLst>
              <a:ext uri="{FF2B5EF4-FFF2-40B4-BE49-F238E27FC236}">
                <a16:creationId xmlns:a16="http://schemas.microsoft.com/office/drawing/2014/main" id="{08D7033C-91F2-323D-FD87-987809FFCFB4}"/>
              </a:ext>
            </a:extLst>
          </p:cNvPr>
          <p:cNvSpPr/>
          <p:nvPr/>
        </p:nvSpPr>
        <p:spPr>
          <a:xfrm>
            <a:off x="5620445" y="2443156"/>
            <a:ext cx="1323199" cy="162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8" name="Rectangle 17">
            <a:extLst>
              <a:ext uri="{FF2B5EF4-FFF2-40B4-BE49-F238E27FC236}">
                <a16:creationId xmlns:a16="http://schemas.microsoft.com/office/drawing/2014/main" id="{645D93FE-6AE7-2802-403F-F32273F7F178}"/>
              </a:ext>
            </a:extLst>
          </p:cNvPr>
          <p:cNvSpPr/>
          <p:nvPr/>
        </p:nvSpPr>
        <p:spPr>
          <a:xfrm>
            <a:off x="5620445" y="2812663"/>
            <a:ext cx="1188319" cy="162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9" name="Rectangle 18">
            <a:extLst>
              <a:ext uri="{FF2B5EF4-FFF2-40B4-BE49-F238E27FC236}">
                <a16:creationId xmlns:a16="http://schemas.microsoft.com/office/drawing/2014/main" id="{26B29BB4-D8D9-B422-D65E-3D852C88BFA2}"/>
              </a:ext>
            </a:extLst>
          </p:cNvPr>
          <p:cNvSpPr/>
          <p:nvPr/>
        </p:nvSpPr>
        <p:spPr>
          <a:xfrm>
            <a:off x="5620445" y="3163805"/>
            <a:ext cx="985187" cy="162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0" name="Rectangle 19">
            <a:extLst>
              <a:ext uri="{FF2B5EF4-FFF2-40B4-BE49-F238E27FC236}">
                <a16:creationId xmlns:a16="http://schemas.microsoft.com/office/drawing/2014/main" id="{86AB95E1-B235-5A6C-1D45-33ADA7D3A77D}"/>
              </a:ext>
            </a:extLst>
          </p:cNvPr>
          <p:cNvSpPr/>
          <p:nvPr/>
        </p:nvSpPr>
        <p:spPr>
          <a:xfrm>
            <a:off x="5619098" y="3555449"/>
            <a:ext cx="1109144" cy="162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1" name="Rectangle 20">
            <a:extLst>
              <a:ext uri="{FF2B5EF4-FFF2-40B4-BE49-F238E27FC236}">
                <a16:creationId xmlns:a16="http://schemas.microsoft.com/office/drawing/2014/main" id="{B3520DB2-2096-8B40-8279-654EE8C7E811}"/>
              </a:ext>
            </a:extLst>
          </p:cNvPr>
          <p:cNvSpPr/>
          <p:nvPr/>
        </p:nvSpPr>
        <p:spPr>
          <a:xfrm>
            <a:off x="5619098" y="3967483"/>
            <a:ext cx="1109144" cy="162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grpSp>
        <p:nvGrpSpPr>
          <p:cNvPr id="24" name="Group 23">
            <a:extLst>
              <a:ext uri="{FF2B5EF4-FFF2-40B4-BE49-F238E27FC236}">
                <a16:creationId xmlns:a16="http://schemas.microsoft.com/office/drawing/2014/main" id="{4558CA58-30A3-BBF9-5E85-BA9460699269}"/>
              </a:ext>
            </a:extLst>
          </p:cNvPr>
          <p:cNvGrpSpPr/>
          <p:nvPr/>
        </p:nvGrpSpPr>
        <p:grpSpPr>
          <a:xfrm>
            <a:off x="237752" y="1618880"/>
            <a:ext cx="4860813" cy="2684286"/>
            <a:chOff x="237752" y="1566125"/>
            <a:chExt cx="4860813" cy="2684286"/>
          </a:xfrm>
        </p:grpSpPr>
        <p:pic>
          <p:nvPicPr>
            <p:cNvPr id="8" name="Picture 7">
              <a:extLst>
                <a:ext uri="{FF2B5EF4-FFF2-40B4-BE49-F238E27FC236}">
                  <a16:creationId xmlns:a16="http://schemas.microsoft.com/office/drawing/2014/main" id="{C275F107-590C-81BC-9F2F-7D0A52789710}"/>
                </a:ext>
              </a:extLst>
            </p:cNvPr>
            <p:cNvPicPr>
              <a:picLocks noChangeAspect="1"/>
            </p:cNvPicPr>
            <p:nvPr/>
          </p:nvPicPr>
          <p:blipFill rotWithShape="1">
            <a:blip r:embed="rId3">
              <a:extLst>
                <a:ext uri="{28A0092B-C50C-407E-A947-70E740481C1C}">
                  <a14:useLocalDpi xmlns:a14="http://schemas.microsoft.com/office/drawing/2010/main" val="0"/>
                </a:ext>
              </a:extLst>
            </a:blip>
            <a:srcRect l="4605" t="7693" r="4932" b="23950"/>
            <a:stretch/>
          </p:blipFill>
          <p:spPr bwMode="auto">
            <a:xfrm>
              <a:off x="237753" y="1566125"/>
              <a:ext cx="4860812" cy="2553071"/>
            </a:xfrm>
            <a:prstGeom prst="rect">
              <a:avLst/>
            </a:prstGeom>
            <a:ln>
              <a:noFill/>
            </a:ln>
            <a:extLst>
              <a:ext uri="{53640926-AAD7-44D8-BBD7-CCE9431645EC}">
                <a14:shadowObscured xmlns:a14="http://schemas.microsoft.com/office/drawing/2010/main"/>
              </a:ext>
            </a:extLst>
          </p:spPr>
        </p:pic>
        <p:sp>
          <p:nvSpPr>
            <p:cNvPr id="22" name="Rectangle 21">
              <a:extLst>
                <a:ext uri="{FF2B5EF4-FFF2-40B4-BE49-F238E27FC236}">
                  <a16:creationId xmlns:a16="http://schemas.microsoft.com/office/drawing/2014/main" id="{DF82F27B-CF82-B1B8-773F-FFD1A9AC5F5A}"/>
                </a:ext>
              </a:extLst>
            </p:cNvPr>
            <p:cNvSpPr/>
            <p:nvPr/>
          </p:nvSpPr>
          <p:spPr>
            <a:xfrm>
              <a:off x="237752" y="4113138"/>
              <a:ext cx="4860811" cy="137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3" name="Rectangle 22">
              <a:extLst>
                <a:ext uri="{FF2B5EF4-FFF2-40B4-BE49-F238E27FC236}">
                  <a16:creationId xmlns:a16="http://schemas.microsoft.com/office/drawing/2014/main" id="{782B78F5-2EA9-C694-14CB-3CFA57D1E2E6}"/>
                </a:ext>
              </a:extLst>
            </p:cNvPr>
            <p:cNvSpPr/>
            <p:nvPr/>
          </p:nvSpPr>
          <p:spPr>
            <a:xfrm>
              <a:off x="2482167" y="4030462"/>
              <a:ext cx="1841258" cy="211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grpSp>
      <p:sp>
        <p:nvSpPr>
          <p:cNvPr id="25" name="Right Brace 24">
            <a:extLst>
              <a:ext uri="{FF2B5EF4-FFF2-40B4-BE49-F238E27FC236}">
                <a16:creationId xmlns:a16="http://schemas.microsoft.com/office/drawing/2014/main" id="{B35849FE-D00F-EB59-DD74-9E9F7E62C53B}"/>
              </a:ext>
            </a:extLst>
          </p:cNvPr>
          <p:cNvSpPr/>
          <p:nvPr/>
        </p:nvSpPr>
        <p:spPr>
          <a:xfrm>
            <a:off x="5213984" y="1618880"/>
            <a:ext cx="275573" cy="25470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6799D96-41F1-E5C5-B6CD-E249685FE8C5}"/>
              </a:ext>
            </a:extLst>
          </p:cNvPr>
          <p:cNvSpPr txBox="1"/>
          <p:nvPr/>
        </p:nvSpPr>
        <p:spPr>
          <a:xfrm>
            <a:off x="5635090" y="4221671"/>
            <a:ext cx="2242457" cy="271692"/>
          </a:xfrm>
          <a:prstGeom prst="rect">
            <a:avLst/>
          </a:prstGeom>
          <a:noFill/>
        </p:spPr>
        <p:txBody>
          <a:bodyPr wrap="none" lIns="0" tIns="0" rIns="0" bIns="0" rtlCol="0">
            <a:noAutofit/>
          </a:bodyPr>
          <a:lstStyle/>
          <a:p>
            <a:pPr algn="l">
              <a:lnSpc>
                <a:spcPct val="105000"/>
              </a:lnSpc>
            </a:pPr>
            <a:r>
              <a:rPr lang="en-US" sz="1600" b="1">
                <a:solidFill>
                  <a:schemeClr val="tx1"/>
                </a:solidFill>
              </a:rPr>
              <a:t>Different protein isoforms</a:t>
            </a:r>
          </a:p>
        </p:txBody>
      </p:sp>
      <p:sp>
        <p:nvSpPr>
          <p:cNvPr id="27" name="TextBox 26">
            <a:extLst>
              <a:ext uri="{FF2B5EF4-FFF2-40B4-BE49-F238E27FC236}">
                <a16:creationId xmlns:a16="http://schemas.microsoft.com/office/drawing/2014/main" id="{B44AC13E-D57B-19EC-A4AF-41EC89329F4D}"/>
              </a:ext>
            </a:extLst>
          </p:cNvPr>
          <p:cNvSpPr txBox="1"/>
          <p:nvPr/>
        </p:nvSpPr>
        <p:spPr>
          <a:xfrm>
            <a:off x="237752" y="4872619"/>
            <a:ext cx="7260771" cy="371567"/>
          </a:xfrm>
          <a:prstGeom prst="rect">
            <a:avLst/>
          </a:prstGeom>
          <a:noFill/>
        </p:spPr>
        <p:txBody>
          <a:bodyPr wrap="none" lIns="0" tIns="0" rIns="0" bIns="0" rtlCol="0">
            <a:noAutofit/>
          </a:bodyPr>
          <a:lstStyle/>
          <a:p>
            <a:pPr algn="l">
              <a:lnSpc>
                <a:spcPct val="105000"/>
              </a:lnSpc>
            </a:pPr>
            <a:r>
              <a:rPr lang="en-US" sz="1600"/>
              <a:t>Alternative promoters and transcription start sites (TSS) can also give rise to isoforms. </a:t>
            </a:r>
            <a:endParaRPr lang="en-US" sz="1600">
              <a:solidFill>
                <a:schemeClr val="tx1"/>
              </a:solidFill>
            </a:endParaRPr>
          </a:p>
        </p:txBody>
      </p:sp>
      <p:sp>
        <p:nvSpPr>
          <p:cNvPr id="28" name="TextBox 27">
            <a:extLst>
              <a:ext uri="{FF2B5EF4-FFF2-40B4-BE49-F238E27FC236}">
                <a16:creationId xmlns:a16="http://schemas.microsoft.com/office/drawing/2014/main" id="{B9A6E8D8-866C-F508-8106-6662528BDA56}"/>
              </a:ext>
            </a:extLst>
          </p:cNvPr>
          <p:cNvSpPr txBox="1"/>
          <p:nvPr/>
        </p:nvSpPr>
        <p:spPr>
          <a:xfrm>
            <a:off x="265441" y="5411058"/>
            <a:ext cx="8286131" cy="615384"/>
          </a:xfrm>
          <a:prstGeom prst="rect">
            <a:avLst/>
          </a:prstGeom>
          <a:noFill/>
        </p:spPr>
        <p:txBody>
          <a:bodyPr wrap="none" lIns="0" tIns="0" rIns="0" bIns="0" rtlCol="0">
            <a:noAutofit/>
          </a:bodyPr>
          <a:lstStyle/>
          <a:p>
            <a:pPr algn="l">
              <a:lnSpc>
                <a:spcPct val="105000"/>
              </a:lnSpc>
            </a:pPr>
            <a:r>
              <a:rPr lang="en-US" sz="1600"/>
              <a:t>If alternative splicing introduces a premature stop codon, the aberrant transcript is degraded by the </a:t>
            </a:r>
          </a:p>
          <a:p>
            <a:pPr algn="l">
              <a:lnSpc>
                <a:spcPct val="105000"/>
              </a:lnSpc>
            </a:pPr>
            <a:r>
              <a:rPr lang="en-US" sz="1600" b="1"/>
              <a:t>Nonsense-mediated decay (NMD) pathway</a:t>
            </a:r>
            <a:r>
              <a:rPr lang="en-US" sz="1600"/>
              <a:t>.</a:t>
            </a:r>
            <a:endParaRPr lang="en-US" sz="1600">
              <a:solidFill>
                <a:schemeClr val="tx1"/>
              </a:solidFill>
            </a:endParaRPr>
          </a:p>
        </p:txBody>
      </p:sp>
    </p:spTree>
    <p:extLst>
      <p:ext uri="{BB962C8B-B14F-4D97-AF65-F5344CB8AC3E}">
        <p14:creationId xmlns:p14="http://schemas.microsoft.com/office/powerpoint/2010/main" val="33171046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7A6E7-C12E-1DC3-958D-C404AAC132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0CF50-2653-57A1-8DB3-F154563E6E12}"/>
              </a:ext>
            </a:extLst>
          </p:cNvPr>
          <p:cNvSpPr>
            <a:spLocks noGrp="1"/>
          </p:cNvSpPr>
          <p:nvPr>
            <p:ph type="title"/>
          </p:nvPr>
        </p:nvSpPr>
        <p:spPr/>
        <p:txBody>
          <a:bodyPr/>
          <a:lstStyle/>
          <a:p>
            <a:r>
              <a:rPr lang="en-US"/>
              <a:t>Gene Structure</a:t>
            </a:r>
          </a:p>
        </p:txBody>
      </p:sp>
      <p:sp>
        <p:nvSpPr>
          <p:cNvPr id="3" name="Content Placeholder 2">
            <a:extLst>
              <a:ext uri="{FF2B5EF4-FFF2-40B4-BE49-F238E27FC236}">
                <a16:creationId xmlns:a16="http://schemas.microsoft.com/office/drawing/2014/main" id="{DD37CAC9-29EC-E093-943C-5DE6F0E16693}"/>
              </a:ext>
            </a:extLst>
          </p:cNvPr>
          <p:cNvSpPr>
            <a:spLocks noGrp="1"/>
          </p:cNvSpPr>
          <p:nvPr>
            <p:ph idx="1"/>
          </p:nvPr>
        </p:nvSpPr>
        <p:spPr>
          <a:xfrm>
            <a:off x="237753" y="884491"/>
            <a:ext cx="8667378" cy="3857129"/>
          </a:xfrm>
        </p:spPr>
        <p:txBody>
          <a:bodyPr/>
          <a:lstStyle/>
          <a:p>
            <a:r>
              <a:rPr lang="en-GB"/>
              <a:t>Occurs when a ribosome encounters a termination codon soon after the initiation codon, allowing the ribosome to progress through short ORFs found in the 5’ UTR. </a:t>
            </a:r>
          </a:p>
          <a:p>
            <a:endParaRPr lang="en-GB"/>
          </a:p>
          <a:p>
            <a:r>
              <a:rPr lang="en-GB"/>
              <a:t>Translation re-initiation is likely when a STOP codon &lt;35 aa away from initiating methionine. It is also determined by the rate at which the translation initiation complex dissociates.</a:t>
            </a:r>
          </a:p>
          <a:p>
            <a:endParaRPr lang="en-GB"/>
          </a:p>
        </p:txBody>
      </p:sp>
      <p:sp>
        <p:nvSpPr>
          <p:cNvPr id="5" name="Date Placeholder 4">
            <a:extLst>
              <a:ext uri="{FF2B5EF4-FFF2-40B4-BE49-F238E27FC236}">
                <a16:creationId xmlns:a16="http://schemas.microsoft.com/office/drawing/2014/main" id="{713EE527-3793-BF39-A8C2-F02732424277}"/>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D6C44328-55B5-2781-1ADD-7C6DF2C19546}"/>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056221C4-FE1A-F30D-A4EF-396060E4A69D}"/>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37</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4051F04C-0F52-0D68-4854-6197DD4E0E95}"/>
              </a:ext>
            </a:extLst>
          </p:cNvPr>
          <p:cNvSpPr>
            <a:spLocks noGrp="1"/>
          </p:cNvSpPr>
          <p:nvPr>
            <p:ph type="subTitle" idx="13"/>
          </p:nvPr>
        </p:nvSpPr>
        <p:spPr/>
        <p:txBody>
          <a:bodyPr/>
          <a:lstStyle/>
          <a:p>
            <a:r>
              <a:rPr lang="en-US"/>
              <a:t>Translation re-initiation</a:t>
            </a:r>
          </a:p>
        </p:txBody>
      </p:sp>
    </p:spTree>
    <p:extLst>
      <p:ext uri="{BB962C8B-B14F-4D97-AF65-F5344CB8AC3E}">
        <p14:creationId xmlns:p14="http://schemas.microsoft.com/office/powerpoint/2010/main" val="22652896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9102C-73A9-A311-1635-3904D7BC1CAE}"/>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A65C331D-11EA-761C-F1C0-77A67C2275A8}"/>
              </a:ext>
            </a:extLst>
          </p:cNvPr>
          <p:cNvGrpSpPr/>
          <p:nvPr/>
        </p:nvGrpSpPr>
        <p:grpSpPr>
          <a:xfrm>
            <a:off x="870526" y="1386517"/>
            <a:ext cx="1420561" cy="820025"/>
            <a:chOff x="2757739" y="1289050"/>
            <a:chExt cx="1420561" cy="820025"/>
          </a:xfrm>
        </p:grpSpPr>
        <p:sp>
          <p:nvSpPr>
            <p:cNvPr id="35" name="Oval 34">
              <a:extLst>
                <a:ext uri="{FF2B5EF4-FFF2-40B4-BE49-F238E27FC236}">
                  <a16:creationId xmlns:a16="http://schemas.microsoft.com/office/drawing/2014/main" id="{991AF008-EA0B-C87A-0657-610F29C33539}"/>
                </a:ext>
              </a:extLst>
            </p:cNvPr>
            <p:cNvSpPr/>
            <p:nvPr/>
          </p:nvSpPr>
          <p:spPr>
            <a:xfrm>
              <a:off x="2757739" y="1289050"/>
              <a:ext cx="1064961" cy="615950"/>
            </a:xfrm>
            <a:prstGeom prst="ellips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37" name="Oval 36">
              <a:extLst>
                <a:ext uri="{FF2B5EF4-FFF2-40B4-BE49-F238E27FC236}">
                  <a16:creationId xmlns:a16="http://schemas.microsoft.com/office/drawing/2014/main" id="{D6A2A88D-79F9-268A-A66B-013720808D82}"/>
                </a:ext>
              </a:extLst>
            </p:cNvPr>
            <p:cNvSpPr/>
            <p:nvPr/>
          </p:nvSpPr>
          <p:spPr>
            <a:xfrm>
              <a:off x="3799179" y="1294868"/>
              <a:ext cx="379121" cy="615950"/>
            </a:xfrm>
            <a:prstGeom prst="ellips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38" name="Oval 37">
              <a:extLst>
                <a:ext uri="{FF2B5EF4-FFF2-40B4-BE49-F238E27FC236}">
                  <a16:creationId xmlns:a16="http://schemas.microsoft.com/office/drawing/2014/main" id="{1E71AF04-226F-1B8A-8821-B0358A9F3843}"/>
                </a:ext>
              </a:extLst>
            </p:cNvPr>
            <p:cNvSpPr/>
            <p:nvPr/>
          </p:nvSpPr>
          <p:spPr>
            <a:xfrm>
              <a:off x="2988218" y="1574268"/>
              <a:ext cx="626645" cy="53480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grpSp>
      <p:sp>
        <p:nvSpPr>
          <p:cNvPr id="2" name="Title 1">
            <a:extLst>
              <a:ext uri="{FF2B5EF4-FFF2-40B4-BE49-F238E27FC236}">
                <a16:creationId xmlns:a16="http://schemas.microsoft.com/office/drawing/2014/main" id="{B97A837C-58D0-999A-A6E8-3577155CA314}"/>
              </a:ext>
            </a:extLst>
          </p:cNvPr>
          <p:cNvSpPr>
            <a:spLocks noGrp="1"/>
          </p:cNvSpPr>
          <p:nvPr>
            <p:ph type="title"/>
          </p:nvPr>
        </p:nvSpPr>
        <p:spPr/>
        <p:txBody>
          <a:bodyPr/>
          <a:lstStyle/>
          <a:p>
            <a:r>
              <a:rPr lang="en-US"/>
              <a:t>Gene Structure</a:t>
            </a:r>
          </a:p>
        </p:txBody>
      </p:sp>
      <p:sp>
        <p:nvSpPr>
          <p:cNvPr id="5" name="Date Placeholder 4">
            <a:extLst>
              <a:ext uri="{FF2B5EF4-FFF2-40B4-BE49-F238E27FC236}">
                <a16:creationId xmlns:a16="http://schemas.microsoft.com/office/drawing/2014/main" id="{A8160BEF-1B75-C11E-A8E2-2E5174507D62}"/>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719C3CBF-1CDF-DDAF-C316-257B0EAEBBB2}"/>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C114A950-2685-BEB8-4566-0060D3DB2A6E}"/>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38</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EC7879B8-5DBC-6703-61C7-0AC3E7B212CE}"/>
              </a:ext>
            </a:extLst>
          </p:cNvPr>
          <p:cNvSpPr>
            <a:spLocks noGrp="1"/>
          </p:cNvSpPr>
          <p:nvPr>
            <p:ph type="subTitle" idx="13"/>
          </p:nvPr>
        </p:nvSpPr>
        <p:spPr/>
        <p:txBody>
          <a:bodyPr/>
          <a:lstStyle/>
          <a:p>
            <a:r>
              <a:rPr lang="en-US"/>
              <a:t>Long non-coding RNA (lncRNA)</a:t>
            </a:r>
          </a:p>
        </p:txBody>
      </p:sp>
      <p:grpSp>
        <p:nvGrpSpPr>
          <p:cNvPr id="34" name="Group 33">
            <a:extLst>
              <a:ext uri="{FF2B5EF4-FFF2-40B4-BE49-F238E27FC236}">
                <a16:creationId xmlns:a16="http://schemas.microsoft.com/office/drawing/2014/main" id="{9E6696C5-3EAD-19EB-81B9-1BA3E5F90FC1}"/>
              </a:ext>
            </a:extLst>
          </p:cNvPr>
          <p:cNvGrpSpPr/>
          <p:nvPr/>
        </p:nvGrpSpPr>
        <p:grpSpPr>
          <a:xfrm>
            <a:off x="655345" y="1763619"/>
            <a:ext cx="1702548" cy="1414669"/>
            <a:chOff x="2229074" y="2556681"/>
            <a:chExt cx="1702548" cy="1414669"/>
          </a:xfrm>
        </p:grpSpPr>
        <p:sp>
          <p:nvSpPr>
            <p:cNvPr id="10" name="Arc 9">
              <a:extLst>
                <a:ext uri="{FF2B5EF4-FFF2-40B4-BE49-F238E27FC236}">
                  <a16:creationId xmlns:a16="http://schemas.microsoft.com/office/drawing/2014/main" id="{48785F3D-7C90-D04F-0F89-77465DC2F55F}"/>
                </a:ext>
              </a:extLst>
            </p:cNvPr>
            <p:cNvSpPr/>
            <p:nvPr/>
          </p:nvSpPr>
          <p:spPr>
            <a:xfrm rot="16449109">
              <a:off x="2252145" y="3157767"/>
              <a:ext cx="790512" cy="836654"/>
            </a:xfrm>
            <a:prstGeom prst="arc">
              <a:avLst>
                <a:gd name="adj1" fmla="val 16200000"/>
                <a:gd name="adj2" fmla="val 2592011"/>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3" name="Group 32">
              <a:extLst>
                <a:ext uri="{FF2B5EF4-FFF2-40B4-BE49-F238E27FC236}">
                  <a16:creationId xmlns:a16="http://schemas.microsoft.com/office/drawing/2014/main" id="{06DD8377-F8AD-8E63-2AEA-CCFF6B0E5C49}"/>
                </a:ext>
              </a:extLst>
            </p:cNvPr>
            <p:cNvGrpSpPr/>
            <p:nvPr/>
          </p:nvGrpSpPr>
          <p:grpSpPr>
            <a:xfrm>
              <a:off x="2757739" y="2556681"/>
              <a:ext cx="1173883" cy="1093273"/>
              <a:chOff x="2757739" y="2556681"/>
              <a:chExt cx="1173883" cy="1093273"/>
            </a:xfrm>
          </p:grpSpPr>
          <p:sp>
            <p:nvSpPr>
              <p:cNvPr id="11" name="Arc 10">
                <a:extLst>
                  <a:ext uri="{FF2B5EF4-FFF2-40B4-BE49-F238E27FC236}">
                    <a16:creationId xmlns:a16="http://schemas.microsoft.com/office/drawing/2014/main" id="{CB5963AF-45B1-7473-92BA-F92A2CA96976}"/>
                  </a:ext>
                </a:extLst>
              </p:cNvPr>
              <p:cNvSpPr/>
              <p:nvPr/>
            </p:nvSpPr>
            <p:spPr>
              <a:xfrm rot="16449109">
                <a:off x="3119797" y="3000678"/>
                <a:ext cx="711949" cy="586604"/>
              </a:xfrm>
              <a:prstGeom prst="arc">
                <a:avLst>
                  <a:gd name="adj1" fmla="val 16200000"/>
                  <a:gd name="adj2" fmla="val 2592011"/>
                </a:avLst>
              </a:prstGeom>
              <a:noFill/>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4" name="Group 13">
                <a:extLst>
                  <a:ext uri="{FF2B5EF4-FFF2-40B4-BE49-F238E27FC236}">
                    <a16:creationId xmlns:a16="http://schemas.microsoft.com/office/drawing/2014/main" id="{4362D2CE-1D13-2F06-63A9-AEF496256903}"/>
                  </a:ext>
                </a:extLst>
              </p:cNvPr>
              <p:cNvGrpSpPr/>
              <p:nvPr/>
            </p:nvGrpSpPr>
            <p:grpSpPr>
              <a:xfrm>
                <a:off x="2757739" y="2556681"/>
                <a:ext cx="477671" cy="721227"/>
                <a:chOff x="2757739" y="2556681"/>
                <a:chExt cx="477671" cy="721227"/>
              </a:xfrm>
            </p:grpSpPr>
            <p:sp>
              <p:nvSpPr>
                <p:cNvPr id="8" name="Oval 7">
                  <a:extLst>
                    <a:ext uri="{FF2B5EF4-FFF2-40B4-BE49-F238E27FC236}">
                      <a16:creationId xmlns:a16="http://schemas.microsoft.com/office/drawing/2014/main" id="{A5303F10-DA74-9EB7-8403-CAFF576CE681}"/>
                    </a:ext>
                  </a:extLst>
                </p:cNvPr>
                <p:cNvSpPr/>
                <p:nvPr/>
              </p:nvSpPr>
              <p:spPr>
                <a:xfrm>
                  <a:off x="2757739" y="2556681"/>
                  <a:ext cx="477671" cy="427630"/>
                </a:xfrm>
                <a:prstGeom prst="ellipse">
                  <a:avLst/>
                </a:prstGeom>
                <a:solidFill>
                  <a:schemeClr val="bg1">
                    <a:lumMod val="9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3" name="Rectangle 12">
                  <a:extLst>
                    <a:ext uri="{FF2B5EF4-FFF2-40B4-BE49-F238E27FC236}">
                      <a16:creationId xmlns:a16="http://schemas.microsoft.com/office/drawing/2014/main" id="{AF911985-AB15-DFE6-4735-0F16CE217EB1}"/>
                    </a:ext>
                  </a:extLst>
                </p:cNvPr>
                <p:cNvSpPr/>
                <p:nvPr/>
              </p:nvSpPr>
              <p:spPr>
                <a:xfrm rot="21200584">
                  <a:off x="2969553" y="2879319"/>
                  <a:ext cx="111616" cy="398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grpSp>
          <p:cxnSp>
            <p:nvCxnSpPr>
              <p:cNvPr id="16" name="Straight Connector 15">
                <a:extLst>
                  <a:ext uri="{FF2B5EF4-FFF2-40B4-BE49-F238E27FC236}">
                    <a16:creationId xmlns:a16="http://schemas.microsoft.com/office/drawing/2014/main" id="{0696BAEA-3667-71AB-D2D6-6A859BA6DE85}"/>
                  </a:ext>
                </a:extLst>
              </p:cNvPr>
              <p:cNvCxnSpPr>
                <a:cxnSpLocks/>
              </p:cNvCxnSpPr>
              <p:nvPr/>
            </p:nvCxnSpPr>
            <p:spPr>
              <a:xfrm>
                <a:off x="3080025" y="2966220"/>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551E75-9FB4-AE73-34EC-690061D9F5CC}"/>
                  </a:ext>
                </a:extLst>
              </p:cNvPr>
              <p:cNvCxnSpPr>
                <a:cxnSpLocks/>
              </p:cNvCxnSpPr>
              <p:nvPr/>
            </p:nvCxnSpPr>
            <p:spPr>
              <a:xfrm>
                <a:off x="2939234" y="2975266"/>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D1B257-5591-CC8B-F192-4F5DAB1A48F7}"/>
                  </a:ext>
                </a:extLst>
              </p:cNvPr>
              <p:cNvCxnSpPr>
                <a:cxnSpLocks/>
              </p:cNvCxnSpPr>
              <p:nvPr/>
            </p:nvCxnSpPr>
            <p:spPr>
              <a:xfrm flipH="1">
                <a:off x="2949247" y="3023742"/>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462092-4086-C2F9-C335-8AD2F347F516}"/>
                  </a:ext>
                </a:extLst>
              </p:cNvPr>
              <p:cNvCxnSpPr>
                <a:cxnSpLocks/>
              </p:cNvCxnSpPr>
              <p:nvPr/>
            </p:nvCxnSpPr>
            <p:spPr>
              <a:xfrm flipH="1">
                <a:off x="2955988" y="3102401"/>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500BD06-23CD-531E-AB9C-D3FF866835DB}"/>
                  </a:ext>
                </a:extLst>
              </p:cNvPr>
              <p:cNvCxnSpPr>
                <a:cxnSpLocks/>
              </p:cNvCxnSpPr>
              <p:nvPr/>
            </p:nvCxnSpPr>
            <p:spPr>
              <a:xfrm flipH="1">
                <a:off x="2960535" y="3200435"/>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652387-E7D2-7E60-15FD-7A7EA5425D5C}"/>
                  </a:ext>
                </a:extLst>
              </p:cNvPr>
              <p:cNvCxnSpPr>
                <a:cxnSpLocks/>
                <a:stCxn id="11" idx="0"/>
              </p:cNvCxnSpPr>
              <p:nvPr/>
            </p:nvCxnSpPr>
            <p:spPr>
              <a:xfrm flipH="1">
                <a:off x="3125834" y="3272746"/>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614CFC-1AE3-ADE4-98B1-02D128253484}"/>
                  </a:ext>
                </a:extLst>
              </p:cNvPr>
              <p:cNvCxnSpPr>
                <a:cxnSpLocks/>
              </p:cNvCxnSpPr>
              <p:nvPr/>
            </p:nvCxnSpPr>
            <p:spPr>
              <a:xfrm flipH="1">
                <a:off x="2927285" y="3281792"/>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CF5DB8-2A8A-9D50-D485-3B4FCD462794}"/>
                  </a:ext>
                </a:extLst>
              </p:cNvPr>
              <p:cNvCxnSpPr>
                <a:cxnSpLocks/>
              </p:cNvCxnSpPr>
              <p:nvPr/>
            </p:nvCxnSpPr>
            <p:spPr>
              <a:xfrm flipH="1">
                <a:off x="3707139" y="3023742"/>
                <a:ext cx="224483" cy="54871"/>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40" name="TextBox 39">
            <a:extLst>
              <a:ext uri="{FF2B5EF4-FFF2-40B4-BE49-F238E27FC236}">
                <a16:creationId xmlns:a16="http://schemas.microsoft.com/office/drawing/2014/main" id="{AFE8F194-4F5E-0A4A-501E-CD1353FE0A97}"/>
              </a:ext>
            </a:extLst>
          </p:cNvPr>
          <p:cNvSpPr txBox="1"/>
          <p:nvPr/>
        </p:nvSpPr>
        <p:spPr>
          <a:xfrm>
            <a:off x="2133410" y="1134411"/>
            <a:ext cx="817934" cy="281604"/>
          </a:xfrm>
          <a:prstGeom prst="rect">
            <a:avLst/>
          </a:prstGeom>
          <a:noFill/>
        </p:spPr>
        <p:txBody>
          <a:bodyPr wrap="none" lIns="0" tIns="0" rIns="0" bIns="0" rtlCol="0">
            <a:noAutofit/>
          </a:bodyPr>
          <a:lstStyle/>
          <a:p>
            <a:pPr algn="l">
              <a:lnSpc>
                <a:spcPct val="105000"/>
              </a:lnSpc>
            </a:pPr>
            <a:r>
              <a:rPr lang="en-GB" sz="1600">
                <a:solidFill>
                  <a:srgbClr val="FF8C00"/>
                </a:solidFill>
              </a:rPr>
              <a:t>protein</a:t>
            </a:r>
          </a:p>
        </p:txBody>
      </p:sp>
      <p:sp>
        <p:nvSpPr>
          <p:cNvPr id="41" name="TextBox 40">
            <a:extLst>
              <a:ext uri="{FF2B5EF4-FFF2-40B4-BE49-F238E27FC236}">
                <a16:creationId xmlns:a16="http://schemas.microsoft.com/office/drawing/2014/main" id="{8CAE0759-C462-8041-6F92-362ED4C0F389}"/>
              </a:ext>
            </a:extLst>
          </p:cNvPr>
          <p:cNvSpPr txBox="1"/>
          <p:nvPr/>
        </p:nvSpPr>
        <p:spPr>
          <a:xfrm>
            <a:off x="1811381" y="2358526"/>
            <a:ext cx="817934" cy="281604"/>
          </a:xfrm>
          <a:prstGeom prst="rect">
            <a:avLst/>
          </a:prstGeom>
          <a:noFill/>
        </p:spPr>
        <p:txBody>
          <a:bodyPr wrap="none" lIns="0" tIns="0" rIns="0" bIns="0" rtlCol="0">
            <a:noAutofit/>
          </a:bodyPr>
          <a:lstStyle/>
          <a:p>
            <a:pPr algn="l">
              <a:lnSpc>
                <a:spcPct val="105000"/>
              </a:lnSpc>
            </a:pPr>
            <a:r>
              <a:rPr lang="en-GB" sz="1600">
                <a:solidFill>
                  <a:schemeClr val="accent1">
                    <a:lumMod val="60000"/>
                    <a:lumOff val="40000"/>
                  </a:schemeClr>
                </a:solidFill>
              </a:rPr>
              <a:t>lncRNA</a:t>
            </a:r>
          </a:p>
        </p:txBody>
      </p:sp>
      <p:grpSp>
        <p:nvGrpSpPr>
          <p:cNvPr id="42" name="Group 41">
            <a:extLst>
              <a:ext uri="{FF2B5EF4-FFF2-40B4-BE49-F238E27FC236}">
                <a16:creationId xmlns:a16="http://schemas.microsoft.com/office/drawing/2014/main" id="{357E891C-B279-FC52-B0BD-CA8E8D76DA08}"/>
              </a:ext>
            </a:extLst>
          </p:cNvPr>
          <p:cNvGrpSpPr/>
          <p:nvPr/>
        </p:nvGrpSpPr>
        <p:grpSpPr>
          <a:xfrm>
            <a:off x="433414" y="3945471"/>
            <a:ext cx="1702548" cy="1414669"/>
            <a:chOff x="2229074" y="2556681"/>
            <a:chExt cx="1702548" cy="1414669"/>
          </a:xfrm>
        </p:grpSpPr>
        <p:sp>
          <p:nvSpPr>
            <p:cNvPr id="43" name="Arc 42">
              <a:extLst>
                <a:ext uri="{FF2B5EF4-FFF2-40B4-BE49-F238E27FC236}">
                  <a16:creationId xmlns:a16="http://schemas.microsoft.com/office/drawing/2014/main" id="{C93F72CC-75E5-99D8-C2B0-ACCBAE64B2B1}"/>
                </a:ext>
              </a:extLst>
            </p:cNvPr>
            <p:cNvSpPr/>
            <p:nvPr/>
          </p:nvSpPr>
          <p:spPr>
            <a:xfrm rot="16449109">
              <a:off x="2252145" y="3157767"/>
              <a:ext cx="790512" cy="836654"/>
            </a:xfrm>
            <a:prstGeom prst="arc">
              <a:avLst>
                <a:gd name="adj1" fmla="val 16200000"/>
                <a:gd name="adj2" fmla="val 2592011"/>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44" name="Group 43">
              <a:extLst>
                <a:ext uri="{FF2B5EF4-FFF2-40B4-BE49-F238E27FC236}">
                  <a16:creationId xmlns:a16="http://schemas.microsoft.com/office/drawing/2014/main" id="{21D65FF2-934E-7C83-B51E-6257923869BA}"/>
                </a:ext>
              </a:extLst>
            </p:cNvPr>
            <p:cNvGrpSpPr/>
            <p:nvPr/>
          </p:nvGrpSpPr>
          <p:grpSpPr>
            <a:xfrm>
              <a:off x="2757739" y="2556681"/>
              <a:ext cx="1173883" cy="1093273"/>
              <a:chOff x="2757739" y="2556681"/>
              <a:chExt cx="1173883" cy="1093273"/>
            </a:xfrm>
          </p:grpSpPr>
          <p:sp>
            <p:nvSpPr>
              <p:cNvPr id="45" name="Arc 44">
                <a:extLst>
                  <a:ext uri="{FF2B5EF4-FFF2-40B4-BE49-F238E27FC236}">
                    <a16:creationId xmlns:a16="http://schemas.microsoft.com/office/drawing/2014/main" id="{0FE5AB8A-2025-A019-D7C7-EBAF173E4464}"/>
                  </a:ext>
                </a:extLst>
              </p:cNvPr>
              <p:cNvSpPr/>
              <p:nvPr/>
            </p:nvSpPr>
            <p:spPr>
              <a:xfrm rot="16449109">
                <a:off x="3119797" y="3000678"/>
                <a:ext cx="711949" cy="586604"/>
              </a:xfrm>
              <a:prstGeom prst="arc">
                <a:avLst>
                  <a:gd name="adj1" fmla="val 16200000"/>
                  <a:gd name="adj2" fmla="val 2592011"/>
                </a:avLst>
              </a:prstGeom>
              <a:noFill/>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46" name="Group 45">
                <a:extLst>
                  <a:ext uri="{FF2B5EF4-FFF2-40B4-BE49-F238E27FC236}">
                    <a16:creationId xmlns:a16="http://schemas.microsoft.com/office/drawing/2014/main" id="{F0998A04-08CF-A5F4-BCC9-BAA7BAE50298}"/>
                  </a:ext>
                </a:extLst>
              </p:cNvPr>
              <p:cNvGrpSpPr/>
              <p:nvPr/>
            </p:nvGrpSpPr>
            <p:grpSpPr>
              <a:xfrm>
                <a:off x="2757739" y="2556681"/>
                <a:ext cx="477671" cy="721227"/>
                <a:chOff x="2757739" y="2556681"/>
                <a:chExt cx="477671" cy="721227"/>
              </a:xfrm>
            </p:grpSpPr>
            <p:sp>
              <p:nvSpPr>
                <p:cNvPr id="55" name="Oval 54">
                  <a:extLst>
                    <a:ext uri="{FF2B5EF4-FFF2-40B4-BE49-F238E27FC236}">
                      <a16:creationId xmlns:a16="http://schemas.microsoft.com/office/drawing/2014/main" id="{620C484C-D8D8-4928-6AD2-3313F339E52A}"/>
                    </a:ext>
                  </a:extLst>
                </p:cNvPr>
                <p:cNvSpPr/>
                <p:nvPr/>
              </p:nvSpPr>
              <p:spPr>
                <a:xfrm>
                  <a:off x="2757739" y="2556681"/>
                  <a:ext cx="477671" cy="427630"/>
                </a:xfrm>
                <a:prstGeom prst="ellipse">
                  <a:avLst/>
                </a:prstGeom>
                <a:solidFill>
                  <a:schemeClr val="bg1">
                    <a:lumMod val="9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6" name="Rectangle 55">
                  <a:extLst>
                    <a:ext uri="{FF2B5EF4-FFF2-40B4-BE49-F238E27FC236}">
                      <a16:creationId xmlns:a16="http://schemas.microsoft.com/office/drawing/2014/main" id="{62CF009E-6718-1DAC-E757-0C6950B4EA2F}"/>
                    </a:ext>
                  </a:extLst>
                </p:cNvPr>
                <p:cNvSpPr/>
                <p:nvPr/>
              </p:nvSpPr>
              <p:spPr>
                <a:xfrm rot="21200584">
                  <a:off x="2969553" y="2879319"/>
                  <a:ext cx="111616" cy="398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grpSp>
          <p:cxnSp>
            <p:nvCxnSpPr>
              <p:cNvPr id="47" name="Straight Connector 46">
                <a:extLst>
                  <a:ext uri="{FF2B5EF4-FFF2-40B4-BE49-F238E27FC236}">
                    <a16:creationId xmlns:a16="http://schemas.microsoft.com/office/drawing/2014/main" id="{05DABCC1-1F90-0B27-99F9-931D31F62D17}"/>
                  </a:ext>
                </a:extLst>
              </p:cNvPr>
              <p:cNvCxnSpPr>
                <a:cxnSpLocks/>
              </p:cNvCxnSpPr>
              <p:nvPr/>
            </p:nvCxnSpPr>
            <p:spPr>
              <a:xfrm>
                <a:off x="3080025" y="2966220"/>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9BABFB-B7CB-1B0C-537B-2A9BBDCC37D3}"/>
                  </a:ext>
                </a:extLst>
              </p:cNvPr>
              <p:cNvCxnSpPr>
                <a:cxnSpLocks/>
              </p:cNvCxnSpPr>
              <p:nvPr/>
            </p:nvCxnSpPr>
            <p:spPr>
              <a:xfrm>
                <a:off x="2939234" y="2975266"/>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E984DFD-D7C7-E3EB-A3A2-562FE9C073E7}"/>
                  </a:ext>
                </a:extLst>
              </p:cNvPr>
              <p:cNvCxnSpPr>
                <a:cxnSpLocks/>
              </p:cNvCxnSpPr>
              <p:nvPr/>
            </p:nvCxnSpPr>
            <p:spPr>
              <a:xfrm flipH="1">
                <a:off x="2949247" y="3023742"/>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03B545-F99C-CB7F-C27F-8D05CC64073B}"/>
                  </a:ext>
                </a:extLst>
              </p:cNvPr>
              <p:cNvCxnSpPr>
                <a:cxnSpLocks/>
              </p:cNvCxnSpPr>
              <p:nvPr/>
            </p:nvCxnSpPr>
            <p:spPr>
              <a:xfrm flipH="1">
                <a:off x="2955988" y="3102401"/>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A02E93-EDC9-44EF-2AC5-8286863C9B64}"/>
                  </a:ext>
                </a:extLst>
              </p:cNvPr>
              <p:cNvCxnSpPr>
                <a:cxnSpLocks/>
              </p:cNvCxnSpPr>
              <p:nvPr/>
            </p:nvCxnSpPr>
            <p:spPr>
              <a:xfrm flipH="1">
                <a:off x="2960535" y="3200435"/>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19D8E8-033E-6AA2-25AE-2EF5B5E0A15B}"/>
                  </a:ext>
                </a:extLst>
              </p:cNvPr>
              <p:cNvCxnSpPr>
                <a:cxnSpLocks/>
                <a:stCxn id="45" idx="0"/>
              </p:cNvCxnSpPr>
              <p:nvPr/>
            </p:nvCxnSpPr>
            <p:spPr>
              <a:xfrm flipH="1">
                <a:off x="3125834" y="3272746"/>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9A70BBA-C9CC-23C3-B173-2874F3BFED96}"/>
                  </a:ext>
                </a:extLst>
              </p:cNvPr>
              <p:cNvCxnSpPr>
                <a:cxnSpLocks/>
              </p:cNvCxnSpPr>
              <p:nvPr/>
            </p:nvCxnSpPr>
            <p:spPr>
              <a:xfrm flipH="1">
                <a:off x="2927285" y="3281792"/>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A7EF43D-112B-BD9B-DAFC-27D8FE313527}"/>
                  </a:ext>
                </a:extLst>
              </p:cNvPr>
              <p:cNvCxnSpPr>
                <a:cxnSpLocks/>
              </p:cNvCxnSpPr>
              <p:nvPr/>
            </p:nvCxnSpPr>
            <p:spPr>
              <a:xfrm flipH="1">
                <a:off x="3707139" y="3023742"/>
                <a:ext cx="224483" cy="54871"/>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57" name="TextBox 56">
            <a:extLst>
              <a:ext uri="{FF2B5EF4-FFF2-40B4-BE49-F238E27FC236}">
                <a16:creationId xmlns:a16="http://schemas.microsoft.com/office/drawing/2014/main" id="{8F9F6D3C-DE45-9DFE-4D90-9C2BC3F77482}"/>
              </a:ext>
            </a:extLst>
          </p:cNvPr>
          <p:cNvSpPr txBox="1"/>
          <p:nvPr/>
        </p:nvSpPr>
        <p:spPr>
          <a:xfrm>
            <a:off x="1517399" y="4552278"/>
            <a:ext cx="817934" cy="281604"/>
          </a:xfrm>
          <a:prstGeom prst="rect">
            <a:avLst/>
          </a:prstGeom>
          <a:noFill/>
        </p:spPr>
        <p:txBody>
          <a:bodyPr wrap="none" lIns="0" tIns="0" rIns="0" bIns="0" rtlCol="0">
            <a:noAutofit/>
          </a:bodyPr>
          <a:lstStyle/>
          <a:p>
            <a:pPr algn="l">
              <a:lnSpc>
                <a:spcPct val="105000"/>
              </a:lnSpc>
            </a:pPr>
            <a:r>
              <a:rPr lang="en-GB" sz="1600">
                <a:solidFill>
                  <a:schemeClr val="accent1">
                    <a:lumMod val="60000"/>
                    <a:lumOff val="40000"/>
                  </a:schemeClr>
                </a:solidFill>
              </a:rPr>
              <a:t>lncRNA</a:t>
            </a:r>
          </a:p>
        </p:txBody>
      </p:sp>
      <p:sp>
        <p:nvSpPr>
          <p:cNvPr id="58" name="TextBox 57">
            <a:extLst>
              <a:ext uri="{FF2B5EF4-FFF2-40B4-BE49-F238E27FC236}">
                <a16:creationId xmlns:a16="http://schemas.microsoft.com/office/drawing/2014/main" id="{19EB93D7-B01C-8523-E15B-75A6432FCD07}"/>
              </a:ext>
            </a:extLst>
          </p:cNvPr>
          <p:cNvSpPr txBox="1"/>
          <p:nvPr/>
        </p:nvSpPr>
        <p:spPr>
          <a:xfrm>
            <a:off x="3627963" y="3186459"/>
            <a:ext cx="1888074" cy="281604"/>
          </a:xfrm>
          <a:prstGeom prst="rect">
            <a:avLst/>
          </a:prstGeom>
          <a:noFill/>
        </p:spPr>
        <p:txBody>
          <a:bodyPr wrap="none" lIns="0" tIns="0" rIns="0" bIns="0" rtlCol="0">
            <a:noAutofit/>
          </a:bodyPr>
          <a:lstStyle/>
          <a:p>
            <a:pPr algn="l">
              <a:lnSpc>
                <a:spcPct val="105000"/>
              </a:lnSpc>
            </a:pPr>
            <a:r>
              <a:rPr lang="en-GB" sz="1600" b="1">
                <a:solidFill>
                  <a:schemeClr val="accent1">
                    <a:lumMod val="60000"/>
                    <a:lumOff val="40000"/>
                  </a:schemeClr>
                </a:solidFill>
              </a:rPr>
              <a:t>lncRNA interactome</a:t>
            </a:r>
          </a:p>
        </p:txBody>
      </p:sp>
      <p:grpSp>
        <p:nvGrpSpPr>
          <p:cNvPr id="59" name="Group 58">
            <a:extLst>
              <a:ext uri="{FF2B5EF4-FFF2-40B4-BE49-F238E27FC236}">
                <a16:creationId xmlns:a16="http://schemas.microsoft.com/office/drawing/2014/main" id="{CDBB56CD-6D9A-2094-8D45-0DEF8E4D9201}"/>
              </a:ext>
            </a:extLst>
          </p:cNvPr>
          <p:cNvGrpSpPr/>
          <p:nvPr/>
        </p:nvGrpSpPr>
        <p:grpSpPr>
          <a:xfrm rot="2077840">
            <a:off x="4212613" y="963033"/>
            <a:ext cx="1702548" cy="1414669"/>
            <a:chOff x="2229074" y="2556681"/>
            <a:chExt cx="1702548" cy="1414669"/>
          </a:xfrm>
        </p:grpSpPr>
        <p:sp>
          <p:nvSpPr>
            <p:cNvPr id="60" name="Arc 59">
              <a:extLst>
                <a:ext uri="{FF2B5EF4-FFF2-40B4-BE49-F238E27FC236}">
                  <a16:creationId xmlns:a16="http://schemas.microsoft.com/office/drawing/2014/main" id="{038D227D-0484-42DF-3CE4-D3B7795AF58F}"/>
                </a:ext>
              </a:extLst>
            </p:cNvPr>
            <p:cNvSpPr/>
            <p:nvPr/>
          </p:nvSpPr>
          <p:spPr>
            <a:xfrm rot="16449109">
              <a:off x="2252145" y="3157767"/>
              <a:ext cx="790512" cy="836654"/>
            </a:xfrm>
            <a:prstGeom prst="arc">
              <a:avLst>
                <a:gd name="adj1" fmla="val 16200000"/>
                <a:gd name="adj2" fmla="val 2592011"/>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61" name="Group 60">
              <a:extLst>
                <a:ext uri="{FF2B5EF4-FFF2-40B4-BE49-F238E27FC236}">
                  <a16:creationId xmlns:a16="http://schemas.microsoft.com/office/drawing/2014/main" id="{B2F490A6-96BD-D0E0-6E66-B5F2C38D1A14}"/>
                </a:ext>
              </a:extLst>
            </p:cNvPr>
            <p:cNvGrpSpPr/>
            <p:nvPr/>
          </p:nvGrpSpPr>
          <p:grpSpPr>
            <a:xfrm>
              <a:off x="2757739" y="2556681"/>
              <a:ext cx="1173883" cy="1093273"/>
              <a:chOff x="2757739" y="2556681"/>
              <a:chExt cx="1173883" cy="1093273"/>
            </a:xfrm>
          </p:grpSpPr>
          <p:sp>
            <p:nvSpPr>
              <p:cNvPr id="62" name="Arc 61">
                <a:extLst>
                  <a:ext uri="{FF2B5EF4-FFF2-40B4-BE49-F238E27FC236}">
                    <a16:creationId xmlns:a16="http://schemas.microsoft.com/office/drawing/2014/main" id="{27944EC6-04C2-C73D-9950-47522A24AADC}"/>
                  </a:ext>
                </a:extLst>
              </p:cNvPr>
              <p:cNvSpPr/>
              <p:nvPr/>
            </p:nvSpPr>
            <p:spPr>
              <a:xfrm rot="16449109">
                <a:off x="3119797" y="3000678"/>
                <a:ext cx="711949" cy="586604"/>
              </a:xfrm>
              <a:prstGeom prst="arc">
                <a:avLst>
                  <a:gd name="adj1" fmla="val 16200000"/>
                  <a:gd name="adj2" fmla="val 2592011"/>
                </a:avLst>
              </a:prstGeom>
              <a:noFill/>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63" name="Group 62">
                <a:extLst>
                  <a:ext uri="{FF2B5EF4-FFF2-40B4-BE49-F238E27FC236}">
                    <a16:creationId xmlns:a16="http://schemas.microsoft.com/office/drawing/2014/main" id="{61757E63-832C-D772-22FA-6733A77FE323}"/>
                  </a:ext>
                </a:extLst>
              </p:cNvPr>
              <p:cNvGrpSpPr/>
              <p:nvPr/>
            </p:nvGrpSpPr>
            <p:grpSpPr>
              <a:xfrm>
                <a:off x="2757739" y="2556681"/>
                <a:ext cx="477671" cy="721227"/>
                <a:chOff x="2757739" y="2556681"/>
                <a:chExt cx="477671" cy="721227"/>
              </a:xfrm>
            </p:grpSpPr>
            <p:sp>
              <p:nvSpPr>
                <p:cNvPr id="72" name="Oval 71">
                  <a:extLst>
                    <a:ext uri="{FF2B5EF4-FFF2-40B4-BE49-F238E27FC236}">
                      <a16:creationId xmlns:a16="http://schemas.microsoft.com/office/drawing/2014/main" id="{9C57094A-D4DD-5098-C448-758F52576907}"/>
                    </a:ext>
                  </a:extLst>
                </p:cNvPr>
                <p:cNvSpPr/>
                <p:nvPr/>
              </p:nvSpPr>
              <p:spPr>
                <a:xfrm>
                  <a:off x="2757739" y="2556681"/>
                  <a:ext cx="477671" cy="427630"/>
                </a:xfrm>
                <a:prstGeom prst="ellipse">
                  <a:avLst/>
                </a:prstGeom>
                <a:solidFill>
                  <a:schemeClr val="bg1">
                    <a:lumMod val="9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73" name="Rectangle 72">
                  <a:extLst>
                    <a:ext uri="{FF2B5EF4-FFF2-40B4-BE49-F238E27FC236}">
                      <a16:creationId xmlns:a16="http://schemas.microsoft.com/office/drawing/2014/main" id="{9FA57BF3-3F01-87EF-CE47-5E3DD587E4BC}"/>
                    </a:ext>
                  </a:extLst>
                </p:cNvPr>
                <p:cNvSpPr/>
                <p:nvPr/>
              </p:nvSpPr>
              <p:spPr>
                <a:xfrm rot="21200584">
                  <a:off x="2969553" y="2879319"/>
                  <a:ext cx="111616" cy="398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grpSp>
          <p:cxnSp>
            <p:nvCxnSpPr>
              <p:cNvPr id="64" name="Straight Connector 63">
                <a:extLst>
                  <a:ext uri="{FF2B5EF4-FFF2-40B4-BE49-F238E27FC236}">
                    <a16:creationId xmlns:a16="http://schemas.microsoft.com/office/drawing/2014/main" id="{F7DCAC06-7C0D-7239-85FC-E7AA4BCD49C5}"/>
                  </a:ext>
                </a:extLst>
              </p:cNvPr>
              <p:cNvCxnSpPr>
                <a:cxnSpLocks/>
              </p:cNvCxnSpPr>
              <p:nvPr/>
            </p:nvCxnSpPr>
            <p:spPr>
              <a:xfrm>
                <a:off x="3080025" y="2966220"/>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39D90AE-A0E0-FBE1-DEB3-2F3F631C60DB}"/>
                  </a:ext>
                </a:extLst>
              </p:cNvPr>
              <p:cNvCxnSpPr>
                <a:cxnSpLocks/>
              </p:cNvCxnSpPr>
              <p:nvPr/>
            </p:nvCxnSpPr>
            <p:spPr>
              <a:xfrm>
                <a:off x="2939234" y="2975266"/>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16811DB-C688-F4B4-9FA7-38B4F9726E77}"/>
                  </a:ext>
                </a:extLst>
              </p:cNvPr>
              <p:cNvCxnSpPr>
                <a:cxnSpLocks/>
              </p:cNvCxnSpPr>
              <p:nvPr/>
            </p:nvCxnSpPr>
            <p:spPr>
              <a:xfrm flipH="1">
                <a:off x="2949247" y="3023742"/>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EDD2865-AF7C-5687-354F-7987DCBC788A}"/>
                  </a:ext>
                </a:extLst>
              </p:cNvPr>
              <p:cNvCxnSpPr>
                <a:cxnSpLocks/>
              </p:cNvCxnSpPr>
              <p:nvPr/>
            </p:nvCxnSpPr>
            <p:spPr>
              <a:xfrm flipH="1">
                <a:off x="2955988" y="3102401"/>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8130F1-98D7-7FB4-603D-D1B2D2558E1F}"/>
                  </a:ext>
                </a:extLst>
              </p:cNvPr>
              <p:cNvCxnSpPr>
                <a:cxnSpLocks/>
              </p:cNvCxnSpPr>
              <p:nvPr/>
            </p:nvCxnSpPr>
            <p:spPr>
              <a:xfrm flipH="1">
                <a:off x="2960535" y="3200435"/>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968118-7793-35F4-B607-C604F80FE4CC}"/>
                  </a:ext>
                </a:extLst>
              </p:cNvPr>
              <p:cNvCxnSpPr>
                <a:cxnSpLocks/>
                <a:stCxn id="62" idx="0"/>
              </p:cNvCxnSpPr>
              <p:nvPr/>
            </p:nvCxnSpPr>
            <p:spPr>
              <a:xfrm flipH="1">
                <a:off x="3125834" y="3272746"/>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1288688-10F8-6453-4C79-AA7C09FC8EB0}"/>
                  </a:ext>
                </a:extLst>
              </p:cNvPr>
              <p:cNvCxnSpPr>
                <a:cxnSpLocks/>
              </p:cNvCxnSpPr>
              <p:nvPr/>
            </p:nvCxnSpPr>
            <p:spPr>
              <a:xfrm flipH="1">
                <a:off x="2927285" y="3281792"/>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2FB9F71-2230-037D-53E0-C6E759578881}"/>
                  </a:ext>
                </a:extLst>
              </p:cNvPr>
              <p:cNvCxnSpPr>
                <a:cxnSpLocks/>
              </p:cNvCxnSpPr>
              <p:nvPr/>
            </p:nvCxnSpPr>
            <p:spPr>
              <a:xfrm flipH="1">
                <a:off x="3707139" y="3023742"/>
                <a:ext cx="224483" cy="54871"/>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74" name="TextBox 73">
            <a:extLst>
              <a:ext uri="{FF2B5EF4-FFF2-40B4-BE49-F238E27FC236}">
                <a16:creationId xmlns:a16="http://schemas.microsoft.com/office/drawing/2014/main" id="{6C1ED4AD-4064-0802-2777-4516B8DB6D77}"/>
              </a:ext>
            </a:extLst>
          </p:cNvPr>
          <p:cNvSpPr txBox="1"/>
          <p:nvPr/>
        </p:nvSpPr>
        <p:spPr>
          <a:xfrm>
            <a:off x="5607394" y="1001167"/>
            <a:ext cx="817934" cy="281604"/>
          </a:xfrm>
          <a:prstGeom prst="rect">
            <a:avLst/>
          </a:prstGeom>
          <a:noFill/>
        </p:spPr>
        <p:txBody>
          <a:bodyPr wrap="none" lIns="0" tIns="0" rIns="0" bIns="0" rtlCol="0">
            <a:noAutofit/>
          </a:bodyPr>
          <a:lstStyle/>
          <a:p>
            <a:pPr algn="l">
              <a:lnSpc>
                <a:spcPct val="105000"/>
              </a:lnSpc>
            </a:pPr>
            <a:r>
              <a:rPr lang="en-GB" sz="1600">
                <a:solidFill>
                  <a:schemeClr val="accent1">
                    <a:lumMod val="60000"/>
                    <a:lumOff val="40000"/>
                  </a:schemeClr>
                </a:solidFill>
              </a:rPr>
              <a:t>lncRNA</a:t>
            </a:r>
          </a:p>
        </p:txBody>
      </p:sp>
      <p:sp>
        <p:nvSpPr>
          <p:cNvPr id="75" name="Free-form: Shape 74">
            <a:extLst>
              <a:ext uri="{FF2B5EF4-FFF2-40B4-BE49-F238E27FC236}">
                <a16:creationId xmlns:a16="http://schemas.microsoft.com/office/drawing/2014/main" id="{5B8AD327-BEAF-2930-B3EC-0302F213D8FF}"/>
              </a:ext>
            </a:extLst>
          </p:cNvPr>
          <p:cNvSpPr/>
          <p:nvPr/>
        </p:nvSpPr>
        <p:spPr>
          <a:xfrm>
            <a:off x="3900438" y="1582632"/>
            <a:ext cx="3331596" cy="980843"/>
          </a:xfrm>
          <a:custGeom>
            <a:avLst/>
            <a:gdLst>
              <a:gd name="connsiteX0" fmla="*/ 0 w 3331596"/>
              <a:gd name="connsiteY0" fmla="*/ 421814 h 980843"/>
              <a:gd name="connsiteX1" fmla="*/ 659958 w 3331596"/>
              <a:gd name="connsiteY1" fmla="*/ 394 h 980843"/>
              <a:gd name="connsiteX2" fmla="*/ 1470991 w 3331596"/>
              <a:gd name="connsiteY2" fmla="*/ 358203 h 980843"/>
              <a:gd name="connsiteX3" fmla="*/ 2218414 w 3331596"/>
              <a:gd name="connsiteY3" fmla="*/ 978405 h 980843"/>
              <a:gd name="connsiteX4" fmla="*/ 3331596 w 3331596"/>
              <a:gd name="connsiteY4" fmla="*/ 533132 h 980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596" h="980843">
                <a:moveTo>
                  <a:pt x="0" y="421814"/>
                </a:moveTo>
                <a:cubicBezTo>
                  <a:pt x="207396" y="216405"/>
                  <a:pt x="414793" y="10996"/>
                  <a:pt x="659958" y="394"/>
                </a:cubicBezTo>
                <a:cubicBezTo>
                  <a:pt x="905123" y="-10208"/>
                  <a:pt x="1211248" y="195201"/>
                  <a:pt x="1470991" y="358203"/>
                </a:cubicBezTo>
                <a:cubicBezTo>
                  <a:pt x="1730734" y="521205"/>
                  <a:pt x="1908313" y="949250"/>
                  <a:pt x="2218414" y="978405"/>
                </a:cubicBezTo>
                <a:cubicBezTo>
                  <a:pt x="2528515" y="1007560"/>
                  <a:pt x="2930055" y="770346"/>
                  <a:pt x="3331596" y="533132"/>
                </a:cubicBezTo>
              </a:path>
            </a:pathLst>
          </a:custGeom>
          <a:ln w="5715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76" name="TextBox 75">
            <a:extLst>
              <a:ext uri="{FF2B5EF4-FFF2-40B4-BE49-F238E27FC236}">
                <a16:creationId xmlns:a16="http://schemas.microsoft.com/office/drawing/2014/main" id="{9D5B0FFA-663C-6F4E-050C-E8E8754C36A2}"/>
              </a:ext>
            </a:extLst>
          </p:cNvPr>
          <p:cNvSpPr txBox="1"/>
          <p:nvPr/>
        </p:nvSpPr>
        <p:spPr>
          <a:xfrm rot="19722537">
            <a:off x="7208026" y="1718881"/>
            <a:ext cx="914400" cy="330344"/>
          </a:xfrm>
          <a:prstGeom prst="rect">
            <a:avLst/>
          </a:prstGeom>
          <a:noFill/>
        </p:spPr>
        <p:txBody>
          <a:bodyPr wrap="none" lIns="0" tIns="0" rIns="0" bIns="0" rtlCol="0">
            <a:noAutofit/>
          </a:bodyPr>
          <a:lstStyle/>
          <a:p>
            <a:pPr algn="l">
              <a:lnSpc>
                <a:spcPct val="105000"/>
              </a:lnSpc>
            </a:pPr>
            <a:r>
              <a:rPr lang="en-GB" sz="1600" b="1">
                <a:solidFill>
                  <a:schemeClr val="accent2">
                    <a:lumMod val="60000"/>
                    <a:lumOff val="40000"/>
                  </a:schemeClr>
                </a:solidFill>
              </a:rPr>
              <a:t>AAAAA</a:t>
            </a:r>
          </a:p>
        </p:txBody>
      </p:sp>
      <p:sp>
        <p:nvSpPr>
          <p:cNvPr id="77" name="TextBox 76">
            <a:extLst>
              <a:ext uri="{FF2B5EF4-FFF2-40B4-BE49-F238E27FC236}">
                <a16:creationId xmlns:a16="http://schemas.microsoft.com/office/drawing/2014/main" id="{FE7D74F4-3ECB-684D-D6C6-00CF6EBC0E95}"/>
              </a:ext>
            </a:extLst>
          </p:cNvPr>
          <p:cNvSpPr txBox="1"/>
          <p:nvPr/>
        </p:nvSpPr>
        <p:spPr>
          <a:xfrm rot="20221167">
            <a:off x="6435927" y="2456351"/>
            <a:ext cx="817934" cy="281604"/>
          </a:xfrm>
          <a:prstGeom prst="rect">
            <a:avLst/>
          </a:prstGeom>
          <a:noFill/>
        </p:spPr>
        <p:txBody>
          <a:bodyPr wrap="none" lIns="0" tIns="0" rIns="0" bIns="0" rtlCol="0">
            <a:noAutofit/>
          </a:bodyPr>
          <a:lstStyle/>
          <a:p>
            <a:pPr algn="l">
              <a:lnSpc>
                <a:spcPct val="105000"/>
              </a:lnSpc>
            </a:pPr>
            <a:r>
              <a:rPr lang="en-GB" sz="1600">
                <a:solidFill>
                  <a:schemeClr val="accent2">
                    <a:lumMod val="60000"/>
                    <a:lumOff val="40000"/>
                  </a:schemeClr>
                </a:solidFill>
              </a:rPr>
              <a:t>mRNA</a:t>
            </a:r>
          </a:p>
        </p:txBody>
      </p:sp>
      <p:sp>
        <p:nvSpPr>
          <p:cNvPr id="78" name="Star: 5 Points 77">
            <a:extLst>
              <a:ext uri="{FF2B5EF4-FFF2-40B4-BE49-F238E27FC236}">
                <a16:creationId xmlns:a16="http://schemas.microsoft.com/office/drawing/2014/main" id="{DD96E682-6761-FF98-4846-5E4EDD84BD84}"/>
              </a:ext>
            </a:extLst>
          </p:cNvPr>
          <p:cNvSpPr/>
          <p:nvPr/>
        </p:nvSpPr>
        <p:spPr>
          <a:xfrm>
            <a:off x="1184010" y="3573511"/>
            <a:ext cx="477671" cy="485062"/>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79" name="TextBox 78">
            <a:extLst>
              <a:ext uri="{FF2B5EF4-FFF2-40B4-BE49-F238E27FC236}">
                <a16:creationId xmlns:a16="http://schemas.microsoft.com/office/drawing/2014/main" id="{0C7AD5AF-A3DE-3659-86EA-B891B9B8CCFA}"/>
              </a:ext>
            </a:extLst>
          </p:cNvPr>
          <p:cNvSpPr txBox="1"/>
          <p:nvPr/>
        </p:nvSpPr>
        <p:spPr>
          <a:xfrm>
            <a:off x="522876" y="3372227"/>
            <a:ext cx="2403500" cy="281604"/>
          </a:xfrm>
          <a:prstGeom prst="rect">
            <a:avLst/>
          </a:prstGeom>
          <a:noFill/>
        </p:spPr>
        <p:txBody>
          <a:bodyPr wrap="none" lIns="0" tIns="0" rIns="0" bIns="0" rtlCol="0">
            <a:noAutofit/>
          </a:bodyPr>
          <a:lstStyle/>
          <a:p>
            <a:pPr algn="l">
              <a:lnSpc>
                <a:spcPct val="105000"/>
              </a:lnSpc>
            </a:pPr>
            <a:r>
              <a:rPr lang="en-GB" sz="1600"/>
              <a:t>small weight compounds</a:t>
            </a:r>
          </a:p>
        </p:txBody>
      </p:sp>
      <p:sp>
        <p:nvSpPr>
          <p:cNvPr id="80" name="Free-form: Shape 79">
            <a:extLst>
              <a:ext uri="{FF2B5EF4-FFF2-40B4-BE49-F238E27FC236}">
                <a16:creationId xmlns:a16="http://schemas.microsoft.com/office/drawing/2014/main" id="{B8CC3F94-C81A-3461-A4FD-243579745B93}"/>
              </a:ext>
            </a:extLst>
          </p:cNvPr>
          <p:cNvSpPr/>
          <p:nvPr/>
        </p:nvSpPr>
        <p:spPr>
          <a:xfrm>
            <a:off x="3572033" y="5333539"/>
            <a:ext cx="1280160" cy="670851"/>
          </a:xfrm>
          <a:custGeom>
            <a:avLst/>
            <a:gdLst>
              <a:gd name="connsiteX0" fmla="*/ 0 w 1280160"/>
              <a:gd name="connsiteY0" fmla="*/ 555966 h 670851"/>
              <a:gd name="connsiteX1" fmla="*/ 135172 w 1280160"/>
              <a:gd name="connsiteY1" fmla="*/ 667284 h 670851"/>
              <a:gd name="connsiteX2" fmla="*/ 286247 w 1280160"/>
              <a:gd name="connsiteY2" fmla="*/ 484404 h 670851"/>
              <a:gd name="connsiteX3" fmla="*/ 604299 w 1280160"/>
              <a:gd name="connsiteY3" fmla="*/ 15277 h 670851"/>
              <a:gd name="connsiteX4" fmla="*/ 834887 w 1280160"/>
              <a:gd name="connsiteY4" fmla="*/ 158400 h 670851"/>
              <a:gd name="connsiteX5" fmla="*/ 1065475 w 1280160"/>
              <a:gd name="connsiteY5" fmla="*/ 595722 h 670851"/>
              <a:gd name="connsiteX6" fmla="*/ 1280160 w 1280160"/>
              <a:gd name="connsiteY6" fmla="*/ 667284 h 67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0" h="670851">
                <a:moveTo>
                  <a:pt x="0" y="555966"/>
                </a:moveTo>
                <a:cubicBezTo>
                  <a:pt x="43732" y="617588"/>
                  <a:pt x="87464" y="679211"/>
                  <a:pt x="135172" y="667284"/>
                </a:cubicBezTo>
                <a:cubicBezTo>
                  <a:pt x="182880" y="655357"/>
                  <a:pt x="208059" y="593072"/>
                  <a:pt x="286247" y="484404"/>
                </a:cubicBezTo>
                <a:cubicBezTo>
                  <a:pt x="364435" y="375736"/>
                  <a:pt x="512859" y="69611"/>
                  <a:pt x="604299" y="15277"/>
                </a:cubicBezTo>
                <a:cubicBezTo>
                  <a:pt x="695739" y="-39057"/>
                  <a:pt x="758024" y="61659"/>
                  <a:pt x="834887" y="158400"/>
                </a:cubicBezTo>
                <a:cubicBezTo>
                  <a:pt x="911750" y="255141"/>
                  <a:pt x="991263" y="510908"/>
                  <a:pt x="1065475" y="595722"/>
                </a:cubicBezTo>
                <a:cubicBezTo>
                  <a:pt x="1139687" y="680536"/>
                  <a:pt x="1209923" y="673910"/>
                  <a:pt x="1280160" y="667284"/>
                </a:cubicBezTo>
              </a:path>
            </a:pathLst>
          </a:custGeom>
          <a:noFill/>
          <a:ln w="28575">
            <a:solidFill>
              <a:schemeClr val="accent6">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2E0DD931-6ABD-3868-305B-ABF9696F70CC}"/>
              </a:ext>
            </a:extLst>
          </p:cNvPr>
          <p:cNvSpPr/>
          <p:nvPr/>
        </p:nvSpPr>
        <p:spPr>
          <a:xfrm rot="21379589">
            <a:off x="4669313" y="5333538"/>
            <a:ext cx="1280160" cy="670851"/>
          </a:xfrm>
          <a:custGeom>
            <a:avLst/>
            <a:gdLst>
              <a:gd name="connsiteX0" fmla="*/ 0 w 1280160"/>
              <a:gd name="connsiteY0" fmla="*/ 555966 h 670851"/>
              <a:gd name="connsiteX1" fmla="*/ 135172 w 1280160"/>
              <a:gd name="connsiteY1" fmla="*/ 667284 h 670851"/>
              <a:gd name="connsiteX2" fmla="*/ 286247 w 1280160"/>
              <a:gd name="connsiteY2" fmla="*/ 484404 h 670851"/>
              <a:gd name="connsiteX3" fmla="*/ 604299 w 1280160"/>
              <a:gd name="connsiteY3" fmla="*/ 15277 h 670851"/>
              <a:gd name="connsiteX4" fmla="*/ 834887 w 1280160"/>
              <a:gd name="connsiteY4" fmla="*/ 158400 h 670851"/>
              <a:gd name="connsiteX5" fmla="*/ 1065475 w 1280160"/>
              <a:gd name="connsiteY5" fmla="*/ 595722 h 670851"/>
              <a:gd name="connsiteX6" fmla="*/ 1280160 w 1280160"/>
              <a:gd name="connsiteY6" fmla="*/ 667284 h 67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0" h="670851">
                <a:moveTo>
                  <a:pt x="0" y="555966"/>
                </a:moveTo>
                <a:cubicBezTo>
                  <a:pt x="43732" y="617588"/>
                  <a:pt x="87464" y="679211"/>
                  <a:pt x="135172" y="667284"/>
                </a:cubicBezTo>
                <a:cubicBezTo>
                  <a:pt x="182880" y="655357"/>
                  <a:pt x="208059" y="593072"/>
                  <a:pt x="286247" y="484404"/>
                </a:cubicBezTo>
                <a:cubicBezTo>
                  <a:pt x="364435" y="375736"/>
                  <a:pt x="512859" y="69611"/>
                  <a:pt x="604299" y="15277"/>
                </a:cubicBezTo>
                <a:cubicBezTo>
                  <a:pt x="695739" y="-39057"/>
                  <a:pt x="758024" y="61659"/>
                  <a:pt x="834887" y="158400"/>
                </a:cubicBezTo>
                <a:cubicBezTo>
                  <a:pt x="911750" y="255141"/>
                  <a:pt x="991263" y="510908"/>
                  <a:pt x="1065475" y="595722"/>
                </a:cubicBezTo>
                <a:cubicBezTo>
                  <a:pt x="1139687" y="680536"/>
                  <a:pt x="1209923" y="673910"/>
                  <a:pt x="1280160" y="667284"/>
                </a:cubicBezTo>
              </a:path>
            </a:pathLst>
          </a:custGeom>
          <a:noFill/>
          <a:ln w="28575">
            <a:solidFill>
              <a:schemeClr val="accent6">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Free-form: Shape 81">
            <a:extLst>
              <a:ext uri="{FF2B5EF4-FFF2-40B4-BE49-F238E27FC236}">
                <a16:creationId xmlns:a16="http://schemas.microsoft.com/office/drawing/2014/main" id="{2AD070A8-C3FE-7001-F70B-2D24F00E140A}"/>
              </a:ext>
            </a:extLst>
          </p:cNvPr>
          <p:cNvSpPr/>
          <p:nvPr/>
        </p:nvSpPr>
        <p:spPr>
          <a:xfrm flipV="1">
            <a:off x="3534272" y="5309051"/>
            <a:ext cx="1280160" cy="670851"/>
          </a:xfrm>
          <a:custGeom>
            <a:avLst/>
            <a:gdLst>
              <a:gd name="connsiteX0" fmla="*/ 0 w 1280160"/>
              <a:gd name="connsiteY0" fmla="*/ 555966 h 670851"/>
              <a:gd name="connsiteX1" fmla="*/ 135172 w 1280160"/>
              <a:gd name="connsiteY1" fmla="*/ 667284 h 670851"/>
              <a:gd name="connsiteX2" fmla="*/ 286247 w 1280160"/>
              <a:gd name="connsiteY2" fmla="*/ 484404 h 670851"/>
              <a:gd name="connsiteX3" fmla="*/ 604299 w 1280160"/>
              <a:gd name="connsiteY3" fmla="*/ 15277 h 670851"/>
              <a:gd name="connsiteX4" fmla="*/ 834887 w 1280160"/>
              <a:gd name="connsiteY4" fmla="*/ 158400 h 670851"/>
              <a:gd name="connsiteX5" fmla="*/ 1065475 w 1280160"/>
              <a:gd name="connsiteY5" fmla="*/ 595722 h 670851"/>
              <a:gd name="connsiteX6" fmla="*/ 1280160 w 1280160"/>
              <a:gd name="connsiteY6" fmla="*/ 667284 h 67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0" h="670851">
                <a:moveTo>
                  <a:pt x="0" y="555966"/>
                </a:moveTo>
                <a:cubicBezTo>
                  <a:pt x="43732" y="617588"/>
                  <a:pt x="87464" y="679211"/>
                  <a:pt x="135172" y="667284"/>
                </a:cubicBezTo>
                <a:cubicBezTo>
                  <a:pt x="182880" y="655357"/>
                  <a:pt x="208059" y="593072"/>
                  <a:pt x="286247" y="484404"/>
                </a:cubicBezTo>
                <a:cubicBezTo>
                  <a:pt x="364435" y="375736"/>
                  <a:pt x="512859" y="69611"/>
                  <a:pt x="604299" y="15277"/>
                </a:cubicBezTo>
                <a:cubicBezTo>
                  <a:pt x="695739" y="-39057"/>
                  <a:pt x="758024" y="61659"/>
                  <a:pt x="834887" y="158400"/>
                </a:cubicBezTo>
                <a:cubicBezTo>
                  <a:pt x="911750" y="255141"/>
                  <a:pt x="991263" y="510908"/>
                  <a:pt x="1065475" y="595722"/>
                </a:cubicBezTo>
                <a:cubicBezTo>
                  <a:pt x="1139687" y="680536"/>
                  <a:pt x="1209923" y="673910"/>
                  <a:pt x="1280160" y="667284"/>
                </a:cubicBezTo>
              </a:path>
            </a:pathLst>
          </a:custGeom>
          <a:noFill/>
          <a:ln w="57150">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Free-form: Shape 82">
            <a:extLst>
              <a:ext uri="{FF2B5EF4-FFF2-40B4-BE49-F238E27FC236}">
                <a16:creationId xmlns:a16="http://schemas.microsoft.com/office/drawing/2014/main" id="{8FE44808-86C2-4A76-746E-5F264D42B980}"/>
              </a:ext>
            </a:extLst>
          </p:cNvPr>
          <p:cNvSpPr/>
          <p:nvPr/>
        </p:nvSpPr>
        <p:spPr>
          <a:xfrm rot="315882" flipV="1">
            <a:off x="4593936" y="5337060"/>
            <a:ext cx="1280160" cy="670851"/>
          </a:xfrm>
          <a:custGeom>
            <a:avLst/>
            <a:gdLst>
              <a:gd name="connsiteX0" fmla="*/ 0 w 1280160"/>
              <a:gd name="connsiteY0" fmla="*/ 555966 h 670851"/>
              <a:gd name="connsiteX1" fmla="*/ 135172 w 1280160"/>
              <a:gd name="connsiteY1" fmla="*/ 667284 h 670851"/>
              <a:gd name="connsiteX2" fmla="*/ 286247 w 1280160"/>
              <a:gd name="connsiteY2" fmla="*/ 484404 h 670851"/>
              <a:gd name="connsiteX3" fmla="*/ 604299 w 1280160"/>
              <a:gd name="connsiteY3" fmla="*/ 15277 h 670851"/>
              <a:gd name="connsiteX4" fmla="*/ 834887 w 1280160"/>
              <a:gd name="connsiteY4" fmla="*/ 158400 h 670851"/>
              <a:gd name="connsiteX5" fmla="*/ 1065475 w 1280160"/>
              <a:gd name="connsiteY5" fmla="*/ 595722 h 670851"/>
              <a:gd name="connsiteX6" fmla="*/ 1280160 w 1280160"/>
              <a:gd name="connsiteY6" fmla="*/ 667284 h 67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0" h="670851">
                <a:moveTo>
                  <a:pt x="0" y="555966"/>
                </a:moveTo>
                <a:cubicBezTo>
                  <a:pt x="43732" y="617588"/>
                  <a:pt x="87464" y="679211"/>
                  <a:pt x="135172" y="667284"/>
                </a:cubicBezTo>
                <a:cubicBezTo>
                  <a:pt x="182880" y="655357"/>
                  <a:pt x="208059" y="593072"/>
                  <a:pt x="286247" y="484404"/>
                </a:cubicBezTo>
                <a:cubicBezTo>
                  <a:pt x="364435" y="375736"/>
                  <a:pt x="512859" y="69611"/>
                  <a:pt x="604299" y="15277"/>
                </a:cubicBezTo>
                <a:cubicBezTo>
                  <a:pt x="695739" y="-39057"/>
                  <a:pt x="758024" y="61659"/>
                  <a:pt x="834887" y="158400"/>
                </a:cubicBezTo>
                <a:cubicBezTo>
                  <a:pt x="911750" y="255141"/>
                  <a:pt x="991263" y="510908"/>
                  <a:pt x="1065475" y="595722"/>
                </a:cubicBezTo>
                <a:cubicBezTo>
                  <a:pt x="1139687" y="680536"/>
                  <a:pt x="1209923" y="673910"/>
                  <a:pt x="1280160" y="667284"/>
                </a:cubicBezTo>
              </a:path>
            </a:pathLst>
          </a:custGeom>
          <a:noFill/>
          <a:ln w="57150">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4" name="Group 83">
            <a:extLst>
              <a:ext uri="{FF2B5EF4-FFF2-40B4-BE49-F238E27FC236}">
                <a16:creationId xmlns:a16="http://schemas.microsoft.com/office/drawing/2014/main" id="{A9A0CBFE-1AE0-10FB-C639-6D2C72538D0B}"/>
              </a:ext>
            </a:extLst>
          </p:cNvPr>
          <p:cNvGrpSpPr/>
          <p:nvPr/>
        </p:nvGrpSpPr>
        <p:grpSpPr>
          <a:xfrm rot="20299746">
            <a:off x="3448384" y="4937141"/>
            <a:ext cx="1702548" cy="1414669"/>
            <a:chOff x="2229074" y="2556681"/>
            <a:chExt cx="1702548" cy="1414669"/>
          </a:xfrm>
        </p:grpSpPr>
        <p:sp>
          <p:nvSpPr>
            <p:cNvPr id="85" name="Arc 84">
              <a:extLst>
                <a:ext uri="{FF2B5EF4-FFF2-40B4-BE49-F238E27FC236}">
                  <a16:creationId xmlns:a16="http://schemas.microsoft.com/office/drawing/2014/main" id="{8104ECC1-F641-2476-346C-D07E107D1986}"/>
                </a:ext>
              </a:extLst>
            </p:cNvPr>
            <p:cNvSpPr/>
            <p:nvPr/>
          </p:nvSpPr>
          <p:spPr>
            <a:xfrm rot="16449109">
              <a:off x="2252145" y="3157767"/>
              <a:ext cx="790512" cy="836654"/>
            </a:xfrm>
            <a:prstGeom prst="arc">
              <a:avLst>
                <a:gd name="adj1" fmla="val 16200000"/>
                <a:gd name="adj2" fmla="val 2592011"/>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86" name="Group 85">
              <a:extLst>
                <a:ext uri="{FF2B5EF4-FFF2-40B4-BE49-F238E27FC236}">
                  <a16:creationId xmlns:a16="http://schemas.microsoft.com/office/drawing/2014/main" id="{6731E852-A83A-A197-B5E2-70A15F60F9B7}"/>
                </a:ext>
              </a:extLst>
            </p:cNvPr>
            <p:cNvGrpSpPr/>
            <p:nvPr/>
          </p:nvGrpSpPr>
          <p:grpSpPr>
            <a:xfrm>
              <a:off x="2757739" y="2556681"/>
              <a:ext cx="1173883" cy="1093273"/>
              <a:chOff x="2757739" y="2556681"/>
              <a:chExt cx="1173883" cy="1093273"/>
            </a:xfrm>
          </p:grpSpPr>
          <p:sp>
            <p:nvSpPr>
              <p:cNvPr id="87" name="Arc 86">
                <a:extLst>
                  <a:ext uri="{FF2B5EF4-FFF2-40B4-BE49-F238E27FC236}">
                    <a16:creationId xmlns:a16="http://schemas.microsoft.com/office/drawing/2014/main" id="{E674A315-2C58-0A6F-EE9D-3C08E3092571}"/>
                  </a:ext>
                </a:extLst>
              </p:cNvPr>
              <p:cNvSpPr/>
              <p:nvPr/>
            </p:nvSpPr>
            <p:spPr>
              <a:xfrm rot="16449109">
                <a:off x="3119797" y="3000678"/>
                <a:ext cx="711949" cy="586604"/>
              </a:xfrm>
              <a:prstGeom prst="arc">
                <a:avLst>
                  <a:gd name="adj1" fmla="val 16200000"/>
                  <a:gd name="adj2" fmla="val 2592011"/>
                </a:avLst>
              </a:prstGeom>
              <a:noFill/>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88" name="Group 87">
                <a:extLst>
                  <a:ext uri="{FF2B5EF4-FFF2-40B4-BE49-F238E27FC236}">
                    <a16:creationId xmlns:a16="http://schemas.microsoft.com/office/drawing/2014/main" id="{7924BC9C-850F-44B0-6BC7-D4B2651BC396}"/>
                  </a:ext>
                </a:extLst>
              </p:cNvPr>
              <p:cNvGrpSpPr/>
              <p:nvPr/>
            </p:nvGrpSpPr>
            <p:grpSpPr>
              <a:xfrm>
                <a:off x="2757739" y="2556681"/>
                <a:ext cx="477671" cy="721227"/>
                <a:chOff x="2757739" y="2556681"/>
                <a:chExt cx="477671" cy="721227"/>
              </a:xfrm>
            </p:grpSpPr>
            <p:sp>
              <p:nvSpPr>
                <p:cNvPr id="97" name="Oval 96">
                  <a:extLst>
                    <a:ext uri="{FF2B5EF4-FFF2-40B4-BE49-F238E27FC236}">
                      <a16:creationId xmlns:a16="http://schemas.microsoft.com/office/drawing/2014/main" id="{F456C78F-67DA-19B5-B14E-ED7E1EE5673F}"/>
                    </a:ext>
                  </a:extLst>
                </p:cNvPr>
                <p:cNvSpPr/>
                <p:nvPr/>
              </p:nvSpPr>
              <p:spPr>
                <a:xfrm>
                  <a:off x="2757739" y="2556681"/>
                  <a:ext cx="477671" cy="427630"/>
                </a:xfrm>
                <a:prstGeom prst="ellipse">
                  <a:avLst/>
                </a:prstGeom>
                <a:solidFill>
                  <a:schemeClr val="bg1">
                    <a:lumMod val="9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98" name="Rectangle 97">
                  <a:extLst>
                    <a:ext uri="{FF2B5EF4-FFF2-40B4-BE49-F238E27FC236}">
                      <a16:creationId xmlns:a16="http://schemas.microsoft.com/office/drawing/2014/main" id="{418259D9-F672-DCC3-4F17-08D40F541DDF}"/>
                    </a:ext>
                  </a:extLst>
                </p:cNvPr>
                <p:cNvSpPr/>
                <p:nvPr/>
              </p:nvSpPr>
              <p:spPr>
                <a:xfrm rot="21200584">
                  <a:off x="2969553" y="2879319"/>
                  <a:ext cx="111616" cy="398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grpSp>
          <p:cxnSp>
            <p:nvCxnSpPr>
              <p:cNvPr id="89" name="Straight Connector 88">
                <a:extLst>
                  <a:ext uri="{FF2B5EF4-FFF2-40B4-BE49-F238E27FC236}">
                    <a16:creationId xmlns:a16="http://schemas.microsoft.com/office/drawing/2014/main" id="{5FB1CBF4-5F74-B48F-6C2F-E1E15B03926B}"/>
                  </a:ext>
                </a:extLst>
              </p:cNvPr>
              <p:cNvCxnSpPr>
                <a:cxnSpLocks/>
              </p:cNvCxnSpPr>
              <p:nvPr/>
            </p:nvCxnSpPr>
            <p:spPr>
              <a:xfrm>
                <a:off x="3080025" y="2966220"/>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9940C43-3F0C-866B-0CC5-53796AE6E69F}"/>
                  </a:ext>
                </a:extLst>
              </p:cNvPr>
              <p:cNvCxnSpPr>
                <a:cxnSpLocks/>
              </p:cNvCxnSpPr>
              <p:nvPr/>
            </p:nvCxnSpPr>
            <p:spPr>
              <a:xfrm>
                <a:off x="2939234" y="2975266"/>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44C63B0-E936-026D-BF2B-EBB0FA7CD252}"/>
                  </a:ext>
                </a:extLst>
              </p:cNvPr>
              <p:cNvCxnSpPr>
                <a:cxnSpLocks/>
              </p:cNvCxnSpPr>
              <p:nvPr/>
            </p:nvCxnSpPr>
            <p:spPr>
              <a:xfrm flipH="1">
                <a:off x="2949247" y="3023742"/>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ED0CD76-BF5A-3A1E-5D84-D9B84C43467C}"/>
                  </a:ext>
                </a:extLst>
              </p:cNvPr>
              <p:cNvCxnSpPr>
                <a:cxnSpLocks/>
              </p:cNvCxnSpPr>
              <p:nvPr/>
            </p:nvCxnSpPr>
            <p:spPr>
              <a:xfrm flipH="1">
                <a:off x="2955988" y="3102401"/>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5148EB9-B824-745D-69C5-A727E5037036}"/>
                  </a:ext>
                </a:extLst>
              </p:cNvPr>
              <p:cNvCxnSpPr>
                <a:cxnSpLocks/>
              </p:cNvCxnSpPr>
              <p:nvPr/>
            </p:nvCxnSpPr>
            <p:spPr>
              <a:xfrm flipH="1">
                <a:off x="2960535" y="3200435"/>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80DA197-167A-F4F1-2832-318317C46996}"/>
                  </a:ext>
                </a:extLst>
              </p:cNvPr>
              <p:cNvCxnSpPr>
                <a:cxnSpLocks/>
                <a:stCxn id="87" idx="0"/>
              </p:cNvCxnSpPr>
              <p:nvPr/>
            </p:nvCxnSpPr>
            <p:spPr>
              <a:xfrm flipH="1">
                <a:off x="3125834" y="3272746"/>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C31408-BA82-A948-5236-80EACF080B45}"/>
                  </a:ext>
                </a:extLst>
              </p:cNvPr>
              <p:cNvCxnSpPr>
                <a:cxnSpLocks/>
              </p:cNvCxnSpPr>
              <p:nvPr/>
            </p:nvCxnSpPr>
            <p:spPr>
              <a:xfrm flipH="1">
                <a:off x="2927285" y="3281792"/>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3101FBA-AE94-8D5C-3624-5C6D3BD17819}"/>
                  </a:ext>
                </a:extLst>
              </p:cNvPr>
              <p:cNvCxnSpPr>
                <a:cxnSpLocks/>
              </p:cNvCxnSpPr>
              <p:nvPr/>
            </p:nvCxnSpPr>
            <p:spPr>
              <a:xfrm flipH="1">
                <a:off x="3707139" y="3023742"/>
                <a:ext cx="224483" cy="54871"/>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99" name="TextBox 98">
            <a:extLst>
              <a:ext uri="{FF2B5EF4-FFF2-40B4-BE49-F238E27FC236}">
                <a16:creationId xmlns:a16="http://schemas.microsoft.com/office/drawing/2014/main" id="{CF1ED05B-F3F4-AC59-135D-92FB3DA344EA}"/>
              </a:ext>
            </a:extLst>
          </p:cNvPr>
          <p:cNvSpPr txBox="1"/>
          <p:nvPr/>
        </p:nvSpPr>
        <p:spPr>
          <a:xfrm>
            <a:off x="3980965" y="4606997"/>
            <a:ext cx="817934" cy="281604"/>
          </a:xfrm>
          <a:prstGeom prst="rect">
            <a:avLst/>
          </a:prstGeom>
          <a:noFill/>
        </p:spPr>
        <p:txBody>
          <a:bodyPr wrap="none" lIns="0" tIns="0" rIns="0" bIns="0" rtlCol="0">
            <a:noAutofit/>
          </a:bodyPr>
          <a:lstStyle/>
          <a:p>
            <a:pPr algn="l">
              <a:lnSpc>
                <a:spcPct val="105000"/>
              </a:lnSpc>
            </a:pPr>
            <a:r>
              <a:rPr lang="en-GB" sz="1600">
                <a:solidFill>
                  <a:schemeClr val="accent1">
                    <a:lumMod val="60000"/>
                    <a:lumOff val="40000"/>
                  </a:schemeClr>
                </a:solidFill>
              </a:rPr>
              <a:t>lncRNA</a:t>
            </a:r>
          </a:p>
        </p:txBody>
      </p:sp>
      <p:sp>
        <p:nvSpPr>
          <p:cNvPr id="100" name="TextBox 99">
            <a:extLst>
              <a:ext uri="{FF2B5EF4-FFF2-40B4-BE49-F238E27FC236}">
                <a16:creationId xmlns:a16="http://schemas.microsoft.com/office/drawing/2014/main" id="{142CFAE1-27E1-03D9-FD30-41A328D7A3C1}"/>
              </a:ext>
            </a:extLst>
          </p:cNvPr>
          <p:cNvSpPr txBox="1"/>
          <p:nvPr/>
        </p:nvSpPr>
        <p:spPr>
          <a:xfrm>
            <a:off x="4538223" y="6067753"/>
            <a:ext cx="817934" cy="281604"/>
          </a:xfrm>
          <a:prstGeom prst="rect">
            <a:avLst/>
          </a:prstGeom>
          <a:noFill/>
        </p:spPr>
        <p:txBody>
          <a:bodyPr wrap="none" lIns="0" tIns="0" rIns="0" bIns="0" rtlCol="0">
            <a:noAutofit/>
          </a:bodyPr>
          <a:lstStyle/>
          <a:p>
            <a:pPr algn="l">
              <a:lnSpc>
                <a:spcPct val="105000"/>
              </a:lnSpc>
            </a:pPr>
            <a:r>
              <a:rPr lang="en-GB" sz="1600">
                <a:solidFill>
                  <a:schemeClr val="accent6">
                    <a:lumMod val="75000"/>
                    <a:lumOff val="25000"/>
                  </a:schemeClr>
                </a:solidFill>
              </a:rPr>
              <a:t>DNA</a:t>
            </a:r>
          </a:p>
        </p:txBody>
      </p:sp>
      <p:grpSp>
        <p:nvGrpSpPr>
          <p:cNvPr id="101" name="Group 100">
            <a:extLst>
              <a:ext uri="{FF2B5EF4-FFF2-40B4-BE49-F238E27FC236}">
                <a16:creationId xmlns:a16="http://schemas.microsoft.com/office/drawing/2014/main" id="{79C5210B-4684-53E5-C817-4679E611DEE8}"/>
              </a:ext>
            </a:extLst>
          </p:cNvPr>
          <p:cNvGrpSpPr/>
          <p:nvPr/>
        </p:nvGrpSpPr>
        <p:grpSpPr>
          <a:xfrm>
            <a:off x="6648758" y="3364745"/>
            <a:ext cx="1702548" cy="1414669"/>
            <a:chOff x="2229074" y="2556681"/>
            <a:chExt cx="1702548" cy="1414669"/>
          </a:xfrm>
        </p:grpSpPr>
        <p:sp>
          <p:nvSpPr>
            <p:cNvPr id="102" name="Arc 101">
              <a:extLst>
                <a:ext uri="{FF2B5EF4-FFF2-40B4-BE49-F238E27FC236}">
                  <a16:creationId xmlns:a16="http://schemas.microsoft.com/office/drawing/2014/main" id="{3E200B95-C88E-3605-528C-028852803393}"/>
                </a:ext>
              </a:extLst>
            </p:cNvPr>
            <p:cNvSpPr/>
            <p:nvPr/>
          </p:nvSpPr>
          <p:spPr>
            <a:xfrm rot="16449109">
              <a:off x="2252145" y="3157767"/>
              <a:ext cx="790512" cy="836654"/>
            </a:xfrm>
            <a:prstGeom prst="arc">
              <a:avLst>
                <a:gd name="adj1" fmla="val 16200000"/>
                <a:gd name="adj2" fmla="val 2592011"/>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3" name="Group 102">
              <a:extLst>
                <a:ext uri="{FF2B5EF4-FFF2-40B4-BE49-F238E27FC236}">
                  <a16:creationId xmlns:a16="http://schemas.microsoft.com/office/drawing/2014/main" id="{078A0043-3981-54FA-88BE-63364527D6BD}"/>
                </a:ext>
              </a:extLst>
            </p:cNvPr>
            <p:cNvGrpSpPr/>
            <p:nvPr/>
          </p:nvGrpSpPr>
          <p:grpSpPr>
            <a:xfrm>
              <a:off x="2757739" y="2556681"/>
              <a:ext cx="1173883" cy="1093273"/>
              <a:chOff x="2757739" y="2556681"/>
              <a:chExt cx="1173883" cy="1093273"/>
            </a:xfrm>
          </p:grpSpPr>
          <p:sp>
            <p:nvSpPr>
              <p:cNvPr id="104" name="Arc 103">
                <a:extLst>
                  <a:ext uri="{FF2B5EF4-FFF2-40B4-BE49-F238E27FC236}">
                    <a16:creationId xmlns:a16="http://schemas.microsoft.com/office/drawing/2014/main" id="{EF6AA994-23DD-1C62-1CE0-B8307C8360D8}"/>
                  </a:ext>
                </a:extLst>
              </p:cNvPr>
              <p:cNvSpPr/>
              <p:nvPr/>
            </p:nvSpPr>
            <p:spPr>
              <a:xfrm rot="16449109">
                <a:off x="3119797" y="3000678"/>
                <a:ext cx="711949" cy="586604"/>
              </a:xfrm>
              <a:prstGeom prst="arc">
                <a:avLst>
                  <a:gd name="adj1" fmla="val 16200000"/>
                  <a:gd name="adj2" fmla="val 2592011"/>
                </a:avLst>
              </a:prstGeom>
              <a:noFill/>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765EAEBE-3500-30E9-3D0E-A06155F5F1E9}"/>
                  </a:ext>
                </a:extLst>
              </p:cNvPr>
              <p:cNvGrpSpPr/>
              <p:nvPr/>
            </p:nvGrpSpPr>
            <p:grpSpPr>
              <a:xfrm>
                <a:off x="2757739" y="2556681"/>
                <a:ext cx="477671" cy="721227"/>
                <a:chOff x="2757739" y="2556681"/>
                <a:chExt cx="477671" cy="721227"/>
              </a:xfrm>
            </p:grpSpPr>
            <p:sp>
              <p:nvSpPr>
                <p:cNvPr id="114" name="Oval 113">
                  <a:extLst>
                    <a:ext uri="{FF2B5EF4-FFF2-40B4-BE49-F238E27FC236}">
                      <a16:creationId xmlns:a16="http://schemas.microsoft.com/office/drawing/2014/main" id="{A229CA6D-3798-EDC2-ABF0-A765D950D1DF}"/>
                    </a:ext>
                  </a:extLst>
                </p:cNvPr>
                <p:cNvSpPr/>
                <p:nvPr/>
              </p:nvSpPr>
              <p:spPr>
                <a:xfrm>
                  <a:off x="2757739" y="2556681"/>
                  <a:ext cx="477671" cy="427630"/>
                </a:xfrm>
                <a:prstGeom prst="ellipse">
                  <a:avLst/>
                </a:prstGeom>
                <a:solidFill>
                  <a:schemeClr val="bg1">
                    <a:lumMod val="9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15" name="Rectangle 114">
                  <a:extLst>
                    <a:ext uri="{FF2B5EF4-FFF2-40B4-BE49-F238E27FC236}">
                      <a16:creationId xmlns:a16="http://schemas.microsoft.com/office/drawing/2014/main" id="{904FBC2F-2011-42A5-9810-780AEA0A3124}"/>
                    </a:ext>
                  </a:extLst>
                </p:cNvPr>
                <p:cNvSpPr/>
                <p:nvPr/>
              </p:nvSpPr>
              <p:spPr>
                <a:xfrm rot="21200584">
                  <a:off x="2969553" y="2879319"/>
                  <a:ext cx="111616" cy="398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grpSp>
          <p:cxnSp>
            <p:nvCxnSpPr>
              <p:cNvPr id="106" name="Straight Connector 105">
                <a:extLst>
                  <a:ext uri="{FF2B5EF4-FFF2-40B4-BE49-F238E27FC236}">
                    <a16:creationId xmlns:a16="http://schemas.microsoft.com/office/drawing/2014/main" id="{7C5C3ACF-3D4C-FBB9-1FAC-A028E36F9C0B}"/>
                  </a:ext>
                </a:extLst>
              </p:cNvPr>
              <p:cNvCxnSpPr>
                <a:cxnSpLocks/>
              </p:cNvCxnSpPr>
              <p:nvPr/>
            </p:nvCxnSpPr>
            <p:spPr>
              <a:xfrm>
                <a:off x="3080025" y="2966220"/>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6F0D24C-7A78-E286-207F-30C9449BCE89}"/>
                  </a:ext>
                </a:extLst>
              </p:cNvPr>
              <p:cNvCxnSpPr>
                <a:cxnSpLocks/>
              </p:cNvCxnSpPr>
              <p:nvPr/>
            </p:nvCxnSpPr>
            <p:spPr>
              <a:xfrm>
                <a:off x="2939234" y="2975266"/>
                <a:ext cx="45385" cy="31681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BA74431-746D-47B1-3AA8-4084610A0D56}"/>
                  </a:ext>
                </a:extLst>
              </p:cNvPr>
              <p:cNvCxnSpPr>
                <a:cxnSpLocks/>
              </p:cNvCxnSpPr>
              <p:nvPr/>
            </p:nvCxnSpPr>
            <p:spPr>
              <a:xfrm flipH="1">
                <a:off x="2949247" y="3023742"/>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D579014-BE24-6C13-101B-95140AC0DC93}"/>
                  </a:ext>
                </a:extLst>
              </p:cNvPr>
              <p:cNvCxnSpPr>
                <a:cxnSpLocks/>
              </p:cNvCxnSpPr>
              <p:nvPr/>
            </p:nvCxnSpPr>
            <p:spPr>
              <a:xfrm flipH="1">
                <a:off x="2955988" y="3102401"/>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496B7DA-B4AD-5DF8-FBA2-A60C17344FA6}"/>
                  </a:ext>
                </a:extLst>
              </p:cNvPr>
              <p:cNvCxnSpPr>
                <a:cxnSpLocks/>
              </p:cNvCxnSpPr>
              <p:nvPr/>
            </p:nvCxnSpPr>
            <p:spPr>
              <a:xfrm flipH="1">
                <a:off x="2960535" y="3200435"/>
                <a:ext cx="144000" cy="6007"/>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CCD3A97-EEAF-BB03-C362-C4DFF75D4C3D}"/>
                  </a:ext>
                </a:extLst>
              </p:cNvPr>
              <p:cNvCxnSpPr>
                <a:cxnSpLocks/>
                <a:stCxn id="104" idx="0"/>
              </p:cNvCxnSpPr>
              <p:nvPr/>
            </p:nvCxnSpPr>
            <p:spPr>
              <a:xfrm flipH="1">
                <a:off x="3125834" y="3272746"/>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90C62EF-6616-940A-4C4F-7098EF61FA9C}"/>
                  </a:ext>
                </a:extLst>
              </p:cNvPr>
              <p:cNvCxnSpPr>
                <a:cxnSpLocks/>
              </p:cNvCxnSpPr>
              <p:nvPr/>
            </p:nvCxnSpPr>
            <p:spPr>
              <a:xfrm flipH="1">
                <a:off x="2927285" y="3281792"/>
                <a:ext cx="57405" cy="1933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CFF8401-D789-2769-5BAA-0D616A8B3952}"/>
                  </a:ext>
                </a:extLst>
              </p:cNvPr>
              <p:cNvCxnSpPr>
                <a:cxnSpLocks/>
              </p:cNvCxnSpPr>
              <p:nvPr/>
            </p:nvCxnSpPr>
            <p:spPr>
              <a:xfrm flipH="1">
                <a:off x="3707139" y="3023742"/>
                <a:ext cx="224483" cy="54871"/>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116" name="TextBox 115">
            <a:extLst>
              <a:ext uri="{FF2B5EF4-FFF2-40B4-BE49-F238E27FC236}">
                <a16:creationId xmlns:a16="http://schemas.microsoft.com/office/drawing/2014/main" id="{36394AE2-C82B-FDF6-3067-F3FAEA360D3F}"/>
              </a:ext>
            </a:extLst>
          </p:cNvPr>
          <p:cNvSpPr txBox="1"/>
          <p:nvPr/>
        </p:nvSpPr>
        <p:spPr>
          <a:xfrm>
            <a:off x="7395827" y="4258774"/>
            <a:ext cx="817934" cy="281604"/>
          </a:xfrm>
          <a:prstGeom prst="rect">
            <a:avLst/>
          </a:prstGeom>
          <a:noFill/>
        </p:spPr>
        <p:txBody>
          <a:bodyPr wrap="none" lIns="0" tIns="0" rIns="0" bIns="0" rtlCol="0">
            <a:noAutofit/>
          </a:bodyPr>
          <a:lstStyle/>
          <a:p>
            <a:pPr algn="l">
              <a:lnSpc>
                <a:spcPct val="105000"/>
              </a:lnSpc>
            </a:pPr>
            <a:r>
              <a:rPr lang="en-GB" sz="1600">
                <a:solidFill>
                  <a:schemeClr val="accent1">
                    <a:lumMod val="60000"/>
                    <a:lumOff val="40000"/>
                  </a:schemeClr>
                </a:solidFill>
              </a:rPr>
              <a:t>lncRNA</a:t>
            </a:r>
          </a:p>
        </p:txBody>
      </p:sp>
      <p:sp>
        <p:nvSpPr>
          <p:cNvPr id="118" name="Free-form: Shape 117">
            <a:extLst>
              <a:ext uri="{FF2B5EF4-FFF2-40B4-BE49-F238E27FC236}">
                <a16:creationId xmlns:a16="http://schemas.microsoft.com/office/drawing/2014/main" id="{27587B2F-9BD2-2F4E-37EE-94F3969123BC}"/>
              </a:ext>
            </a:extLst>
          </p:cNvPr>
          <p:cNvSpPr/>
          <p:nvPr/>
        </p:nvSpPr>
        <p:spPr>
          <a:xfrm>
            <a:off x="6675718" y="3951477"/>
            <a:ext cx="233082" cy="155388"/>
          </a:xfrm>
          <a:custGeom>
            <a:avLst/>
            <a:gdLst>
              <a:gd name="connsiteX0" fmla="*/ 0 w 233082"/>
              <a:gd name="connsiteY0" fmla="*/ 155388 h 155388"/>
              <a:gd name="connsiteX1" fmla="*/ 77694 w 233082"/>
              <a:gd name="connsiteY1" fmla="*/ 47812 h 155388"/>
              <a:gd name="connsiteX2" fmla="*/ 233082 w 233082"/>
              <a:gd name="connsiteY2" fmla="*/ 0 h 155388"/>
            </a:gdLst>
            <a:ahLst/>
            <a:cxnLst>
              <a:cxn ang="0">
                <a:pos x="connsiteX0" y="connsiteY0"/>
              </a:cxn>
              <a:cxn ang="0">
                <a:pos x="connsiteX1" y="connsiteY1"/>
              </a:cxn>
              <a:cxn ang="0">
                <a:pos x="connsiteX2" y="connsiteY2"/>
              </a:cxn>
            </a:cxnLst>
            <a:rect l="l" t="t" r="r" b="b"/>
            <a:pathLst>
              <a:path w="233082" h="155388">
                <a:moveTo>
                  <a:pt x="0" y="155388"/>
                </a:moveTo>
                <a:cubicBezTo>
                  <a:pt x="19423" y="114549"/>
                  <a:pt x="38847" y="73710"/>
                  <a:pt x="77694" y="47812"/>
                </a:cubicBezTo>
                <a:cubicBezTo>
                  <a:pt x="116541" y="21914"/>
                  <a:pt x="174811" y="10957"/>
                  <a:pt x="233082" y="0"/>
                </a:cubicBezTo>
              </a:path>
            </a:pathLst>
          </a:custGeom>
          <a:noFill/>
          <a:ln w="19050">
            <a:solidFill>
              <a:srgbClr val="8B4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0" name="Straight Connector 119">
            <a:extLst>
              <a:ext uri="{FF2B5EF4-FFF2-40B4-BE49-F238E27FC236}">
                <a16:creationId xmlns:a16="http://schemas.microsoft.com/office/drawing/2014/main" id="{474E6786-8EB6-E5B6-1BC5-5A83F57BFE22}"/>
              </a:ext>
            </a:extLst>
          </p:cNvPr>
          <p:cNvCxnSpPr>
            <a:cxnSpLocks/>
          </p:cNvCxnSpPr>
          <p:nvPr/>
        </p:nvCxnSpPr>
        <p:spPr>
          <a:xfrm flipV="1">
            <a:off x="8153525" y="3766954"/>
            <a:ext cx="185313" cy="49088"/>
          </a:xfrm>
          <a:prstGeom prst="line">
            <a:avLst/>
          </a:prstGeom>
          <a:ln w="19050">
            <a:solidFill>
              <a:srgbClr val="8B4513"/>
            </a:solidFill>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045584C4-CA97-E9C7-EED2-520664C36F8E}"/>
              </a:ext>
            </a:extLst>
          </p:cNvPr>
          <p:cNvSpPr/>
          <p:nvPr/>
        </p:nvSpPr>
        <p:spPr>
          <a:xfrm rot="20813076">
            <a:off x="7571712" y="3755077"/>
            <a:ext cx="233082" cy="155388"/>
          </a:xfrm>
          <a:custGeom>
            <a:avLst/>
            <a:gdLst>
              <a:gd name="connsiteX0" fmla="*/ 0 w 233082"/>
              <a:gd name="connsiteY0" fmla="*/ 155388 h 155388"/>
              <a:gd name="connsiteX1" fmla="*/ 77694 w 233082"/>
              <a:gd name="connsiteY1" fmla="*/ 47812 h 155388"/>
              <a:gd name="connsiteX2" fmla="*/ 233082 w 233082"/>
              <a:gd name="connsiteY2" fmla="*/ 0 h 155388"/>
            </a:gdLst>
            <a:ahLst/>
            <a:cxnLst>
              <a:cxn ang="0">
                <a:pos x="connsiteX0" y="connsiteY0"/>
              </a:cxn>
              <a:cxn ang="0">
                <a:pos x="connsiteX1" y="connsiteY1"/>
              </a:cxn>
              <a:cxn ang="0">
                <a:pos x="connsiteX2" y="connsiteY2"/>
              </a:cxn>
            </a:cxnLst>
            <a:rect l="l" t="t" r="r" b="b"/>
            <a:pathLst>
              <a:path w="233082" h="155388">
                <a:moveTo>
                  <a:pt x="0" y="155388"/>
                </a:moveTo>
                <a:cubicBezTo>
                  <a:pt x="19423" y="114549"/>
                  <a:pt x="38847" y="73710"/>
                  <a:pt x="77694" y="47812"/>
                </a:cubicBezTo>
                <a:cubicBezTo>
                  <a:pt x="116541" y="21914"/>
                  <a:pt x="174811" y="10957"/>
                  <a:pt x="233082" y="0"/>
                </a:cubicBezTo>
              </a:path>
            </a:pathLst>
          </a:custGeom>
          <a:noFill/>
          <a:ln w="19050">
            <a:solidFill>
              <a:srgbClr val="8B4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TextBox 122">
            <a:extLst>
              <a:ext uri="{FF2B5EF4-FFF2-40B4-BE49-F238E27FC236}">
                <a16:creationId xmlns:a16="http://schemas.microsoft.com/office/drawing/2014/main" id="{41DC5132-0A17-A418-3531-912E06CBD7D3}"/>
              </a:ext>
            </a:extLst>
          </p:cNvPr>
          <p:cNvSpPr txBox="1"/>
          <p:nvPr/>
        </p:nvSpPr>
        <p:spPr>
          <a:xfrm>
            <a:off x="8125751" y="3374122"/>
            <a:ext cx="817934" cy="281604"/>
          </a:xfrm>
          <a:prstGeom prst="rect">
            <a:avLst/>
          </a:prstGeom>
          <a:noFill/>
        </p:spPr>
        <p:txBody>
          <a:bodyPr wrap="none" lIns="0" tIns="0" rIns="0" bIns="0" rtlCol="0">
            <a:noAutofit/>
          </a:bodyPr>
          <a:lstStyle/>
          <a:p>
            <a:pPr algn="l">
              <a:lnSpc>
                <a:spcPct val="105000"/>
              </a:lnSpc>
            </a:pPr>
            <a:r>
              <a:rPr lang="en-GB" sz="1600">
                <a:solidFill>
                  <a:srgbClr val="8B4513"/>
                </a:solidFill>
              </a:rPr>
              <a:t>miRNA</a:t>
            </a:r>
          </a:p>
        </p:txBody>
      </p:sp>
    </p:spTree>
    <p:extLst>
      <p:ext uri="{BB962C8B-B14F-4D97-AF65-F5344CB8AC3E}">
        <p14:creationId xmlns:p14="http://schemas.microsoft.com/office/powerpoint/2010/main" val="9711308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FF02-A3F4-A3A9-04A5-96A4B5D539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DE05B-5684-3902-C4D9-CA049C83FA63}"/>
              </a:ext>
            </a:extLst>
          </p:cNvPr>
          <p:cNvSpPr>
            <a:spLocks noGrp="1"/>
          </p:cNvSpPr>
          <p:nvPr>
            <p:ph type="ctrTitle"/>
          </p:nvPr>
        </p:nvSpPr>
        <p:spPr>
          <a:xfrm>
            <a:off x="237937" y="2143125"/>
            <a:ext cx="8241920" cy="1828406"/>
          </a:xfrm>
        </p:spPr>
        <p:txBody>
          <a:bodyPr/>
          <a:lstStyle/>
          <a:p>
            <a:r>
              <a:rPr lang="en-US"/>
              <a:t>CRISPR Design Process and Tools</a:t>
            </a:r>
          </a:p>
        </p:txBody>
      </p:sp>
      <p:sp>
        <p:nvSpPr>
          <p:cNvPr id="4" name="Date Placeholder 3">
            <a:extLst>
              <a:ext uri="{FF2B5EF4-FFF2-40B4-BE49-F238E27FC236}">
                <a16:creationId xmlns:a16="http://schemas.microsoft.com/office/drawing/2014/main" id="{59EC9293-16C8-BA7F-B77F-A39BFE95EA91}"/>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5CCE0A2-95A6-AE4D-B9A2-9E1503AD6AE8}"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5" name="Footer Placeholder 4">
            <a:extLst>
              <a:ext uri="{FF2B5EF4-FFF2-40B4-BE49-F238E27FC236}">
                <a16:creationId xmlns:a16="http://schemas.microsoft.com/office/drawing/2014/main" id="{E7787C29-AAA9-C003-2DCD-F7DB94DB446E}"/>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Slide Number Placeholder 5">
            <a:extLst>
              <a:ext uri="{FF2B5EF4-FFF2-40B4-BE49-F238E27FC236}">
                <a16:creationId xmlns:a16="http://schemas.microsoft.com/office/drawing/2014/main" id="{4629F72C-9A70-9B0B-FA11-F0FCB59C2EFA}"/>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39</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Tree>
    <p:extLst>
      <p:ext uri="{BB962C8B-B14F-4D97-AF65-F5344CB8AC3E}">
        <p14:creationId xmlns:p14="http://schemas.microsoft.com/office/powerpoint/2010/main" val="37971301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53762-CBCC-7DA9-B92B-31B7F5B4C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FC4C4-192D-0B3A-41E7-8F6BBBB8693E}"/>
              </a:ext>
            </a:extLst>
          </p:cNvPr>
          <p:cNvSpPr>
            <a:spLocks noGrp="1"/>
          </p:cNvSpPr>
          <p:nvPr>
            <p:ph type="title"/>
          </p:nvPr>
        </p:nvSpPr>
        <p:spPr/>
        <p:txBody>
          <a:bodyPr/>
          <a:lstStyle/>
          <a:p>
            <a:r>
              <a:rPr lang="en-US"/>
              <a:t>Reference genomes</a:t>
            </a:r>
          </a:p>
        </p:txBody>
      </p:sp>
      <p:sp>
        <p:nvSpPr>
          <p:cNvPr id="3" name="Content Placeholder 2">
            <a:extLst>
              <a:ext uri="{FF2B5EF4-FFF2-40B4-BE49-F238E27FC236}">
                <a16:creationId xmlns:a16="http://schemas.microsoft.com/office/drawing/2014/main" id="{650A6894-8196-0B59-A31C-C48D21653F80}"/>
              </a:ext>
            </a:extLst>
          </p:cNvPr>
          <p:cNvSpPr>
            <a:spLocks noGrp="1"/>
          </p:cNvSpPr>
          <p:nvPr>
            <p:ph idx="1"/>
          </p:nvPr>
        </p:nvSpPr>
        <p:spPr>
          <a:xfrm>
            <a:off x="238869" y="1649672"/>
            <a:ext cx="8667378" cy="4375767"/>
          </a:xfrm>
        </p:spPr>
        <p:txBody>
          <a:bodyPr/>
          <a:lstStyle/>
          <a:p>
            <a:pPr lvl="1"/>
            <a:r>
              <a:rPr lang="en-GB"/>
              <a:t>Consortium goals:</a:t>
            </a:r>
          </a:p>
          <a:p>
            <a:pPr lvl="2"/>
            <a:r>
              <a:rPr lang="en-GB"/>
              <a:t>Maintain reference genomes</a:t>
            </a:r>
          </a:p>
          <a:p>
            <a:pPr lvl="3"/>
            <a:r>
              <a:rPr lang="en-GB"/>
              <a:t>Correct regions in the genome that are currently misrepresented</a:t>
            </a:r>
          </a:p>
          <a:p>
            <a:pPr lvl="4"/>
            <a:r>
              <a:rPr lang="en-GB"/>
              <a:t>To close as many genomic gaps as possible</a:t>
            </a:r>
          </a:p>
          <a:p>
            <a:pPr marL="668338" lvl="4" indent="-163513"/>
            <a:r>
              <a:rPr lang="en-GB"/>
              <a:t>Scientific community can report loci in need of review</a:t>
            </a:r>
          </a:p>
          <a:p>
            <a:pPr lvl="4"/>
            <a:endParaRPr lang="en-GB"/>
          </a:p>
          <a:p>
            <a:endParaRPr lang="en-GB"/>
          </a:p>
          <a:p>
            <a:r>
              <a:rPr lang="en-GB"/>
              <a:t>Genome Reference Consortium releases include major and minor updates (patches).</a:t>
            </a:r>
          </a:p>
          <a:p>
            <a:endParaRPr lang="en-GB"/>
          </a:p>
          <a:p>
            <a:r>
              <a:rPr lang="en-GB"/>
              <a:t>For example, Genome Reference Consortium human 38 patch 14 (</a:t>
            </a:r>
            <a:r>
              <a:rPr lang="en-GB" b="1"/>
              <a:t>GRCh38.p14</a:t>
            </a:r>
            <a:r>
              <a:rPr lang="en-GB"/>
              <a:t>)</a:t>
            </a:r>
          </a:p>
          <a:p>
            <a:endParaRPr lang="en-GB"/>
          </a:p>
          <a:p>
            <a:r>
              <a:rPr lang="en-GB"/>
              <a:t>Equivalent gene builds for </a:t>
            </a:r>
            <a:r>
              <a:rPr lang="en-GB" b="1"/>
              <a:t>mouse</a:t>
            </a:r>
            <a:r>
              <a:rPr lang="en-GB"/>
              <a:t>, rat, zebrafish and chicken are also available.</a:t>
            </a:r>
          </a:p>
          <a:p>
            <a:endParaRPr lang="en-GB" strike="sngStrike"/>
          </a:p>
          <a:p>
            <a:endParaRPr lang="en-GB"/>
          </a:p>
          <a:p>
            <a:endParaRPr lang="en-GB"/>
          </a:p>
          <a:p>
            <a:r>
              <a:rPr lang="en-GB" sz="1200"/>
              <a:t>https://</a:t>
            </a:r>
            <a:r>
              <a:rPr lang="en-GB" sz="1200" err="1"/>
              <a:t>www.ncbi.nlm.nih.gov</a:t>
            </a:r>
            <a:r>
              <a:rPr lang="en-GB" sz="1200"/>
              <a:t>/</a:t>
            </a:r>
            <a:r>
              <a:rPr lang="en-GB" sz="1200" err="1"/>
              <a:t>grc</a:t>
            </a:r>
            <a:endParaRPr lang="en-GB" sz="1200"/>
          </a:p>
          <a:p>
            <a:endParaRPr lang="en-GB"/>
          </a:p>
        </p:txBody>
      </p:sp>
      <p:sp>
        <p:nvSpPr>
          <p:cNvPr id="5" name="Date Placeholder 4">
            <a:extLst>
              <a:ext uri="{FF2B5EF4-FFF2-40B4-BE49-F238E27FC236}">
                <a16:creationId xmlns:a16="http://schemas.microsoft.com/office/drawing/2014/main" id="{F0725BB1-C71F-D91A-CFDE-BC8B0A1B9254}"/>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7BDF7B1C-2B5D-0AC1-A348-D795C24560C7}"/>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7CA23ECE-26E7-4CBB-BCBE-8F180A3DDF8A}"/>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4</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6D85CAC9-4CA9-7212-5494-84A0ED4827C3}"/>
              </a:ext>
            </a:extLst>
          </p:cNvPr>
          <p:cNvSpPr>
            <a:spLocks noGrp="1"/>
          </p:cNvSpPr>
          <p:nvPr>
            <p:ph type="subTitle" idx="13"/>
          </p:nvPr>
        </p:nvSpPr>
        <p:spPr/>
        <p:txBody>
          <a:bodyPr/>
          <a:lstStyle/>
          <a:p>
            <a:r>
              <a:rPr lang="en-US"/>
              <a:t>Genome Reference Consortium</a:t>
            </a:r>
          </a:p>
        </p:txBody>
      </p:sp>
      <p:grpSp>
        <p:nvGrpSpPr>
          <p:cNvPr id="18" name="Group 17">
            <a:extLst>
              <a:ext uri="{FF2B5EF4-FFF2-40B4-BE49-F238E27FC236}">
                <a16:creationId xmlns:a16="http://schemas.microsoft.com/office/drawing/2014/main" id="{D170A7D3-D4AC-4F58-19D3-51696A253D13}"/>
              </a:ext>
            </a:extLst>
          </p:cNvPr>
          <p:cNvGrpSpPr/>
          <p:nvPr/>
        </p:nvGrpSpPr>
        <p:grpSpPr>
          <a:xfrm>
            <a:off x="250760" y="831735"/>
            <a:ext cx="8776991" cy="592577"/>
            <a:chOff x="250760" y="831735"/>
            <a:chExt cx="8776991" cy="592577"/>
          </a:xfrm>
        </p:grpSpPr>
        <p:pic>
          <p:nvPicPr>
            <p:cNvPr id="11" name="Picture 10" descr="A group of logos on a white background&#10;&#10;Description automatically generated">
              <a:extLst>
                <a:ext uri="{FF2B5EF4-FFF2-40B4-BE49-F238E27FC236}">
                  <a16:creationId xmlns:a16="http://schemas.microsoft.com/office/drawing/2014/main" id="{A27AD269-11AF-1B3E-2C28-953BA65D5309}"/>
                </a:ext>
              </a:extLst>
            </p:cNvPr>
            <p:cNvPicPr>
              <a:picLocks noChangeAspect="1"/>
            </p:cNvPicPr>
            <p:nvPr/>
          </p:nvPicPr>
          <p:blipFill>
            <a:blip r:embed="rId3"/>
            <a:srcRect b="81795"/>
            <a:stretch/>
          </p:blipFill>
          <p:spPr>
            <a:xfrm>
              <a:off x="250760" y="831735"/>
              <a:ext cx="1583520" cy="587162"/>
            </a:xfrm>
            <a:prstGeom prst="rect">
              <a:avLst/>
            </a:prstGeom>
          </p:spPr>
        </p:pic>
        <p:pic>
          <p:nvPicPr>
            <p:cNvPr id="12" name="Picture 11" descr="A group of logos on a white background&#10;&#10;Description automatically generated">
              <a:extLst>
                <a:ext uri="{FF2B5EF4-FFF2-40B4-BE49-F238E27FC236}">
                  <a16:creationId xmlns:a16="http://schemas.microsoft.com/office/drawing/2014/main" id="{A83B1836-9399-3398-F945-A86E880D7097}"/>
                </a:ext>
              </a:extLst>
            </p:cNvPr>
            <p:cNvPicPr>
              <a:picLocks noChangeAspect="1"/>
            </p:cNvPicPr>
            <p:nvPr/>
          </p:nvPicPr>
          <p:blipFill>
            <a:blip r:embed="rId3"/>
            <a:srcRect t="17092" b="64639"/>
            <a:stretch/>
          </p:blipFill>
          <p:spPr>
            <a:xfrm>
              <a:off x="1834280" y="831735"/>
              <a:ext cx="1583520" cy="589168"/>
            </a:xfrm>
            <a:prstGeom prst="rect">
              <a:avLst/>
            </a:prstGeom>
          </p:spPr>
        </p:pic>
        <p:pic>
          <p:nvPicPr>
            <p:cNvPr id="13" name="Picture 12" descr="A group of logos on a white background&#10;&#10;Description automatically generated">
              <a:extLst>
                <a:ext uri="{FF2B5EF4-FFF2-40B4-BE49-F238E27FC236}">
                  <a16:creationId xmlns:a16="http://schemas.microsoft.com/office/drawing/2014/main" id="{16765A85-4AD2-B3A7-EC69-D75F5223C369}"/>
                </a:ext>
              </a:extLst>
            </p:cNvPr>
            <p:cNvPicPr>
              <a:picLocks noChangeAspect="1"/>
            </p:cNvPicPr>
            <p:nvPr/>
          </p:nvPicPr>
          <p:blipFill>
            <a:blip r:embed="rId3"/>
            <a:srcRect t="49179" b="32616"/>
            <a:stretch/>
          </p:blipFill>
          <p:spPr>
            <a:xfrm>
              <a:off x="4909422" y="831735"/>
              <a:ext cx="1583520" cy="587162"/>
            </a:xfrm>
            <a:prstGeom prst="rect">
              <a:avLst/>
            </a:prstGeom>
          </p:spPr>
        </p:pic>
        <p:pic>
          <p:nvPicPr>
            <p:cNvPr id="14" name="Picture 13" descr="A group of logos on a white background&#10;&#10;Description automatically generated">
              <a:extLst>
                <a:ext uri="{FF2B5EF4-FFF2-40B4-BE49-F238E27FC236}">
                  <a16:creationId xmlns:a16="http://schemas.microsoft.com/office/drawing/2014/main" id="{F47DD03F-E70C-65E4-87CF-AE17B4728CCB}"/>
                </a:ext>
              </a:extLst>
            </p:cNvPr>
            <p:cNvPicPr>
              <a:picLocks noChangeAspect="1"/>
            </p:cNvPicPr>
            <p:nvPr/>
          </p:nvPicPr>
          <p:blipFill>
            <a:blip r:embed="rId3"/>
            <a:srcRect l="14110" t="65806" b="15927"/>
            <a:stretch/>
          </p:blipFill>
          <p:spPr>
            <a:xfrm>
              <a:off x="6487008" y="832561"/>
              <a:ext cx="1360073" cy="589168"/>
            </a:xfrm>
            <a:prstGeom prst="rect">
              <a:avLst/>
            </a:prstGeom>
          </p:spPr>
        </p:pic>
        <p:pic>
          <p:nvPicPr>
            <p:cNvPr id="15" name="Picture 14" descr="A group of logos on a white background&#10;&#10;Description automatically generated">
              <a:extLst>
                <a:ext uri="{FF2B5EF4-FFF2-40B4-BE49-F238E27FC236}">
                  <a16:creationId xmlns:a16="http://schemas.microsoft.com/office/drawing/2014/main" id="{DE7671C4-1274-E3A6-9B2D-8848D3CBED48}"/>
                </a:ext>
              </a:extLst>
            </p:cNvPr>
            <p:cNvPicPr>
              <a:picLocks noChangeAspect="1"/>
            </p:cNvPicPr>
            <p:nvPr/>
          </p:nvPicPr>
          <p:blipFill>
            <a:blip r:embed="rId3"/>
            <a:srcRect t="33521" b="48274"/>
            <a:stretch/>
          </p:blipFill>
          <p:spPr>
            <a:xfrm>
              <a:off x="3371851" y="831735"/>
              <a:ext cx="1583520" cy="587162"/>
            </a:xfrm>
            <a:prstGeom prst="rect">
              <a:avLst/>
            </a:prstGeom>
          </p:spPr>
        </p:pic>
        <p:pic>
          <p:nvPicPr>
            <p:cNvPr id="16" name="Picture 15" descr="A group of logos on a white background&#10;&#10;Description automatically generated">
              <a:extLst>
                <a:ext uri="{FF2B5EF4-FFF2-40B4-BE49-F238E27FC236}">
                  <a16:creationId xmlns:a16="http://schemas.microsoft.com/office/drawing/2014/main" id="{71B0C7CB-8B17-45B0-A9B9-DB75D1F66AEB}"/>
                </a:ext>
              </a:extLst>
            </p:cNvPr>
            <p:cNvPicPr>
              <a:picLocks noChangeAspect="1"/>
            </p:cNvPicPr>
            <p:nvPr/>
          </p:nvPicPr>
          <p:blipFill>
            <a:blip r:embed="rId3"/>
            <a:srcRect l="25589" t="82710"/>
            <a:stretch/>
          </p:blipFill>
          <p:spPr>
            <a:xfrm>
              <a:off x="7849437" y="831735"/>
              <a:ext cx="1178314" cy="557652"/>
            </a:xfrm>
            <a:prstGeom prst="rect">
              <a:avLst/>
            </a:prstGeom>
          </p:spPr>
        </p:pic>
        <p:sp>
          <p:nvSpPr>
            <p:cNvPr id="17" name="Rectangle 16">
              <a:extLst>
                <a:ext uri="{FF2B5EF4-FFF2-40B4-BE49-F238E27FC236}">
                  <a16:creationId xmlns:a16="http://schemas.microsoft.com/office/drawing/2014/main" id="{AC4AD139-7D51-0BC7-C065-F0840EE868E5}"/>
                </a:ext>
              </a:extLst>
            </p:cNvPr>
            <p:cNvSpPr/>
            <p:nvPr/>
          </p:nvSpPr>
          <p:spPr>
            <a:xfrm>
              <a:off x="7847081" y="1336675"/>
              <a:ext cx="1180670" cy="87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grpSp>
    </p:spTree>
    <p:extLst>
      <p:ext uri="{BB962C8B-B14F-4D97-AF65-F5344CB8AC3E}">
        <p14:creationId xmlns:p14="http://schemas.microsoft.com/office/powerpoint/2010/main" val="2879390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64BAB1-B679-77D8-D677-85BD8A94443E}"/>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5708020B-B1D2-74BC-BF3D-FF2E4F1B751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083F4B9-B4DC-299E-D44E-004FDA648659}"/>
              </a:ext>
            </a:extLst>
          </p:cNvPr>
          <p:cNvSpPr>
            <a:spLocks noGrp="1"/>
          </p:cNvSpPr>
          <p:nvPr>
            <p:ph type="sldNum" sz="quarter" idx="12"/>
          </p:nvPr>
        </p:nvSpPr>
        <p:spPr/>
        <p:txBody>
          <a:bodyPr/>
          <a:lstStyle/>
          <a:p>
            <a:fld id="{CBA53E11-492D-48B3-9F9B-09541CA2A39A}" type="slidenum">
              <a:rPr lang="en-GB" smtClean="0"/>
              <a:t>40</a:t>
            </a:fld>
            <a:endParaRPr lang="en-GB"/>
          </a:p>
        </p:txBody>
      </p:sp>
      <p:sp>
        <p:nvSpPr>
          <p:cNvPr id="6" name="TextBox 5">
            <a:extLst>
              <a:ext uri="{FF2B5EF4-FFF2-40B4-BE49-F238E27FC236}">
                <a16:creationId xmlns:a16="http://schemas.microsoft.com/office/drawing/2014/main" id="{E8339A4E-330F-D8FD-DFB5-424254B0BD5A}"/>
              </a:ext>
            </a:extLst>
          </p:cNvPr>
          <p:cNvSpPr txBox="1"/>
          <p:nvPr/>
        </p:nvSpPr>
        <p:spPr>
          <a:xfrm>
            <a:off x="2404263" y="3048594"/>
            <a:ext cx="4428094" cy="383607"/>
          </a:xfrm>
          <a:prstGeom prst="rect">
            <a:avLst/>
          </a:prstGeom>
          <a:noFill/>
        </p:spPr>
        <p:txBody>
          <a:bodyPr wrap="none" lIns="0" tIns="0" rIns="0" bIns="0" rtlCol="0">
            <a:noAutofit/>
          </a:bodyPr>
          <a:lstStyle/>
          <a:p>
            <a:pPr algn="l">
              <a:lnSpc>
                <a:spcPct val="105000"/>
              </a:lnSpc>
            </a:pPr>
            <a:r>
              <a:rPr lang="en-US" sz="2400" b="1">
                <a:solidFill>
                  <a:schemeClr val="tx2">
                    <a:lumMod val="60000"/>
                    <a:lumOff val="40000"/>
                  </a:schemeClr>
                </a:solidFill>
              </a:rPr>
              <a:t>Step 1: Gene structure and location </a:t>
            </a:r>
          </a:p>
        </p:txBody>
      </p:sp>
      <p:sp>
        <p:nvSpPr>
          <p:cNvPr id="7" name="TextBox 6">
            <a:extLst>
              <a:ext uri="{FF2B5EF4-FFF2-40B4-BE49-F238E27FC236}">
                <a16:creationId xmlns:a16="http://schemas.microsoft.com/office/drawing/2014/main" id="{DEA1E291-06F2-EA9C-2958-08F84DA6B1C6}"/>
              </a:ext>
            </a:extLst>
          </p:cNvPr>
          <p:cNvSpPr txBox="1"/>
          <p:nvPr/>
        </p:nvSpPr>
        <p:spPr>
          <a:xfrm>
            <a:off x="396290" y="4398030"/>
            <a:ext cx="3274541" cy="333633"/>
          </a:xfrm>
          <a:prstGeom prst="rect">
            <a:avLst/>
          </a:prstGeom>
          <a:noFill/>
        </p:spPr>
        <p:txBody>
          <a:bodyPr wrap="none" lIns="0" tIns="0" rIns="0" bIns="0" rtlCol="0">
            <a:noAutofit/>
          </a:bodyPr>
          <a:lstStyle/>
          <a:p>
            <a:pPr algn="l">
              <a:lnSpc>
                <a:spcPct val="105000"/>
              </a:lnSpc>
            </a:pPr>
            <a:r>
              <a:rPr lang="en-US" sz="1600">
                <a:solidFill>
                  <a:schemeClr val="tx1"/>
                </a:solidFill>
              </a:rPr>
              <a:t>Definition of the </a:t>
            </a:r>
            <a:r>
              <a:rPr lang="en-US" sz="1600" b="1">
                <a:solidFill>
                  <a:schemeClr val="tx1"/>
                </a:solidFill>
              </a:rPr>
              <a:t>gene start and end</a:t>
            </a:r>
            <a:r>
              <a:rPr lang="en-US" sz="1600">
                <a:solidFill>
                  <a:schemeClr val="tx1"/>
                </a:solidFill>
              </a:rPr>
              <a:t>?</a:t>
            </a:r>
          </a:p>
        </p:txBody>
      </p:sp>
      <p:sp>
        <p:nvSpPr>
          <p:cNvPr id="8" name="TextBox 7">
            <a:extLst>
              <a:ext uri="{FF2B5EF4-FFF2-40B4-BE49-F238E27FC236}">
                <a16:creationId xmlns:a16="http://schemas.microsoft.com/office/drawing/2014/main" id="{F8F7935C-6C5F-1459-7DF1-DAEB5C7A4B9E}"/>
              </a:ext>
            </a:extLst>
          </p:cNvPr>
          <p:cNvSpPr txBox="1"/>
          <p:nvPr/>
        </p:nvSpPr>
        <p:spPr>
          <a:xfrm>
            <a:off x="3318477" y="5425068"/>
            <a:ext cx="3274541" cy="333633"/>
          </a:xfrm>
          <a:prstGeom prst="rect">
            <a:avLst/>
          </a:prstGeom>
          <a:noFill/>
        </p:spPr>
        <p:txBody>
          <a:bodyPr wrap="none" lIns="0" tIns="0" rIns="0" bIns="0" rtlCol="0">
            <a:noAutofit/>
          </a:bodyPr>
          <a:lstStyle/>
          <a:p>
            <a:pPr algn="l">
              <a:lnSpc>
                <a:spcPct val="105000"/>
              </a:lnSpc>
            </a:pPr>
            <a:r>
              <a:rPr lang="en-US" sz="1600" b="1">
                <a:solidFill>
                  <a:schemeClr val="tx1"/>
                </a:solidFill>
              </a:rPr>
              <a:t>Which transcript </a:t>
            </a:r>
            <a:r>
              <a:rPr lang="en-US" sz="1600">
                <a:solidFill>
                  <a:schemeClr val="tx1"/>
                </a:solidFill>
              </a:rPr>
              <a:t>is most representative?</a:t>
            </a:r>
          </a:p>
        </p:txBody>
      </p:sp>
      <p:sp>
        <p:nvSpPr>
          <p:cNvPr id="9" name="TextBox 8">
            <a:extLst>
              <a:ext uri="{FF2B5EF4-FFF2-40B4-BE49-F238E27FC236}">
                <a16:creationId xmlns:a16="http://schemas.microsoft.com/office/drawing/2014/main" id="{0C18B806-9C4A-9533-F2F9-EB6C22C1B3D7}"/>
              </a:ext>
            </a:extLst>
          </p:cNvPr>
          <p:cNvSpPr txBox="1"/>
          <p:nvPr/>
        </p:nvSpPr>
        <p:spPr>
          <a:xfrm>
            <a:off x="4818094" y="3822608"/>
            <a:ext cx="3879147" cy="302998"/>
          </a:xfrm>
          <a:prstGeom prst="rect">
            <a:avLst/>
          </a:prstGeom>
          <a:noFill/>
        </p:spPr>
        <p:txBody>
          <a:bodyPr wrap="none" lIns="0" tIns="0" rIns="0" bIns="0" rtlCol="0">
            <a:noAutofit/>
          </a:bodyPr>
          <a:lstStyle/>
          <a:p>
            <a:pPr algn="l">
              <a:lnSpc>
                <a:spcPct val="105000"/>
              </a:lnSpc>
            </a:pPr>
            <a:r>
              <a:rPr lang="en-US" sz="1600">
                <a:solidFill>
                  <a:schemeClr val="tx1"/>
                </a:solidFill>
              </a:rPr>
              <a:t>Are there alternative </a:t>
            </a:r>
            <a:r>
              <a:rPr lang="en-US" sz="1600" b="1">
                <a:solidFill>
                  <a:schemeClr val="tx1"/>
                </a:solidFill>
              </a:rPr>
              <a:t>translation start sites</a:t>
            </a:r>
            <a:r>
              <a:rPr lang="en-US" sz="1600">
                <a:solidFill>
                  <a:schemeClr val="tx1"/>
                </a:solidFill>
              </a:rPr>
              <a:t>?</a:t>
            </a:r>
          </a:p>
        </p:txBody>
      </p:sp>
      <p:sp>
        <p:nvSpPr>
          <p:cNvPr id="10" name="TextBox 9">
            <a:extLst>
              <a:ext uri="{FF2B5EF4-FFF2-40B4-BE49-F238E27FC236}">
                <a16:creationId xmlns:a16="http://schemas.microsoft.com/office/drawing/2014/main" id="{BAA9A833-F001-5772-768D-69B77CF11292}"/>
              </a:ext>
            </a:extLst>
          </p:cNvPr>
          <p:cNvSpPr txBox="1"/>
          <p:nvPr/>
        </p:nvSpPr>
        <p:spPr>
          <a:xfrm>
            <a:off x="690337" y="1883465"/>
            <a:ext cx="3351197" cy="333633"/>
          </a:xfrm>
          <a:prstGeom prst="rect">
            <a:avLst/>
          </a:prstGeom>
          <a:noFill/>
        </p:spPr>
        <p:txBody>
          <a:bodyPr wrap="none" lIns="0" tIns="0" rIns="0" bIns="0" rtlCol="0">
            <a:noAutofit/>
          </a:bodyPr>
          <a:lstStyle/>
          <a:p>
            <a:pPr algn="l">
              <a:lnSpc>
                <a:spcPct val="105000"/>
              </a:lnSpc>
            </a:pPr>
            <a:r>
              <a:rPr lang="en-US" sz="1600">
                <a:solidFill>
                  <a:schemeClr val="tx1"/>
                </a:solidFill>
              </a:rPr>
              <a:t>Are there alternative first or last </a:t>
            </a:r>
            <a:r>
              <a:rPr lang="en-US" sz="1600" b="1">
                <a:solidFill>
                  <a:schemeClr val="tx1"/>
                </a:solidFill>
              </a:rPr>
              <a:t>exons</a:t>
            </a:r>
            <a:r>
              <a:rPr lang="en-US" sz="1600">
                <a:solidFill>
                  <a:schemeClr val="tx1"/>
                </a:solidFill>
              </a:rPr>
              <a:t>?</a:t>
            </a:r>
          </a:p>
        </p:txBody>
      </p:sp>
      <p:sp>
        <p:nvSpPr>
          <p:cNvPr id="11" name="TextBox 10">
            <a:extLst>
              <a:ext uri="{FF2B5EF4-FFF2-40B4-BE49-F238E27FC236}">
                <a16:creationId xmlns:a16="http://schemas.microsoft.com/office/drawing/2014/main" id="{B8DF111B-CD69-6FCA-D44F-3F7E516535EA}"/>
              </a:ext>
            </a:extLst>
          </p:cNvPr>
          <p:cNvSpPr txBox="1"/>
          <p:nvPr/>
        </p:nvSpPr>
        <p:spPr>
          <a:xfrm>
            <a:off x="2404262" y="900101"/>
            <a:ext cx="6164971" cy="333633"/>
          </a:xfrm>
          <a:prstGeom prst="rect">
            <a:avLst/>
          </a:prstGeom>
          <a:noFill/>
        </p:spPr>
        <p:txBody>
          <a:bodyPr wrap="none" lIns="0" tIns="0" rIns="0" bIns="0" rtlCol="0">
            <a:noAutofit/>
          </a:bodyPr>
          <a:lstStyle/>
          <a:p>
            <a:pPr algn="l">
              <a:lnSpc>
                <a:spcPct val="105000"/>
              </a:lnSpc>
            </a:pPr>
            <a:r>
              <a:rPr lang="en-US" sz="1600">
                <a:solidFill>
                  <a:schemeClr val="tx1"/>
                </a:solidFill>
              </a:rPr>
              <a:t>Are there any </a:t>
            </a:r>
            <a:r>
              <a:rPr lang="en-US" sz="1600" b="1">
                <a:solidFill>
                  <a:schemeClr val="tx1"/>
                </a:solidFill>
              </a:rPr>
              <a:t>other genes or genomic elements </a:t>
            </a:r>
            <a:r>
              <a:rPr lang="en-US" sz="1600">
                <a:solidFill>
                  <a:schemeClr val="tx1"/>
                </a:solidFill>
              </a:rPr>
              <a:t>in close proximity?</a:t>
            </a:r>
          </a:p>
        </p:txBody>
      </p:sp>
      <p:sp>
        <p:nvSpPr>
          <p:cNvPr id="12" name="Title 1">
            <a:extLst>
              <a:ext uri="{FF2B5EF4-FFF2-40B4-BE49-F238E27FC236}">
                <a16:creationId xmlns:a16="http://schemas.microsoft.com/office/drawing/2014/main" id="{0DD0F91A-E943-02EA-D069-4692801CE99C}"/>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Tree>
    <p:extLst>
      <p:ext uri="{BB962C8B-B14F-4D97-AF65-F5344CB8AC3E}">
        <p14:creationId xmlns:p14="http://schemas.microsoft.com/office/powerpoint/2010/main" val="120397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14159-2166-247D-E8FA-EB5F80265CA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DEAD7A5-6D78-B673-AF97-F541144F8276}"/>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88696A7B-9388-2FC8-8467-2DB0C0D0FBE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D2B2D55-A82D-8F73-3BDA-83E100379E6E}"/>
              </a:ext>
            </a:extLst>
          </p:cNvPr>
          <p:cNvSpPr>
            <a:spLocks noGrp="1"/>
          </p:cNvSpPr>
          <p:nvPr>
            <p:ph type="sldNum" sz="quarter" idx="12"/>
          </p:nvPr>
        </p:nvSpPr>
        <p:spPr/>
        <p:txBody>
          <a:bodyPr/>
          <a:lstStyle/>
          <a:p>
            <a:fld id="{CBA53E11-492D-48B3-9F9B-09541CA2A39A}" type="slidenum">
              <a:rPr lang="en-GB" smtClean="0"/>
              <a:t>41</a:t>
            </a:fld>
            <a:endParaRPr lang="en-GB"/>
          </a:p>
        </p:txBody>
      </p:sp>
      <p:sp>
        <p:nvSpPr>
          <p:cNvPr id="9" name="Title 1">
            <a:extLst>
              <a:ext uri="{FF2B5EF4-FFF2-40B4-BE49-F238E27FC236}">
                <a16:creationId xmlns:a16="http://schemas.microsoft.com/office/drawing/2014/main" id="{7474D7A9-D8AF-8A62-33ED-F1BE077EBD39}"/>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CRIPSR Design Process</a:t>
            </a:r>
          </a:p>
        </p:txBody>
      </p:sp>
      <p:sp>
        <p:nvSpPr>
          <p:cNvPr id="13" name="Title 1">
            <a:extLst>
              <a:ext uri="{FF2B5EF4-FFF2-40B4-BE49-F238E27FC236}">
                <a16:creationId xmlns:a16="http://schemas.microsoft.com/office/drawing/2014/main" id="{187995E7-1854-C106-F522-B21A1C675A59}"/>
              </a:ext>
            </a:extLst>
          </p:cNvPr>
          <p:cNvSpPr txBox="1">
            <a:spLocks/>
          </p:cNvSpPr>
          <p:nvPr/>
        </p:nvSpPr>
        <p:spPr>
          <a:xfrm>
            <a:off x="238869" y="510235"/>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solidFill>
                  <a:schemeClr val="accent3"/>
                </a:solidFill>
              </a:rPr>
              <a:t>Basic vs Comprehensive gene sets.</a:t>
            </a:r>
          </a:p>
          <a:p>
            <a:endParaRPr lang="en-US">
              <a:solidFill>
                <a:schemeClr val="accent3"/>
              </a:solidFill>
            </a:endParaRPr>
          </a:p>
        </p:txBody>
      </p:sp>
      <p:pic>
        <p:nvPicPr>
          <p:cNvPr id="16" name="Picture 15" descr="A screenshot of a computer&#10;&#10;Description automatically generated">
            <a:extLst>
              <a:ext uri="{FF2B5EF4-FFF2-40B4-BE49-F238E27FC236}">
                <a16:creationId xmlns:a16="http://schemas.microsoft.com/office/drawing/2014/main" id="{5BD796DD-B42C-9A2D-4FAC-30A0E37C6B8B}"/>
              </a:ext>
            </a:extLst>
          </p:cNvPr>
          <p:cNvPicPr>
            <a:picLocks noChangeAspect="1"/>
          </p:cNvPicPr>
          <p:nvPr/>
        </p:nvPicPr>
        <p:blipFill>
          <a:blip r:embed="rId3"/>
          <a:stretch>
            <a:fillRect/>
          </a:stretch>
        </p:blipFill>
        <p:spPr>
          <a:xfrm>
            <a:off x="238869" y="990275"/>
            <a:ext cx="8525598" cy="4266330"/>
          </a:xfrm>
          <a:prstGeom prst="rect">
            <a:avLst/>
          </a:prstGeom>
        </p:spPr>
      </p:pic>
      <p:sp>
        <p:nvSpPr>
          <p:cNvPr id="17" name="Up Arrow 16">
            <a:extLst>
              <a:ext uri="{FF2B5EF4-FFF2-40B4-BE49-F238E27FC236}">
                <a16:creationId xmlns:a16="http://schemas.microsoft.com/office/drawing/2014/main" id="{53361B01-EEE9-C824-249C-004E1F059A10}"/>
              </a:ext>
            </a:extLst>
          </p:cNvPr>
          <p:cNvSpPr/>
          <p:nvPr/>
        </p:nvSpPr>
        <p:spPr>
          <a:xfrm rot="3717164">
            <a:off x="995188" y="3649258"/>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8" name="Up Arrow 17">
            <a:extLst>
              <a:ext uri="{FF2B5EF4-FFF2-40B4-BE49-F238E27FC236}">
                <a16:creationId xmlns:a16="http://schemas.microsoft.com/office/drawing/2014/main" id="{F650034F-0165-3CE8-DE82-2F2970CAECA4}"/>
              </a:ext>
            </a:extLst>
          </p:cNvPr>
          <p:cNvSpPr/>
          <p:nvPr/>
        </p:nvSpPr>
        <p:spPr>
          <a:xfrm rot="18883806">
            <a:off x="7760572" y="2933386"/>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9" name="Up Arrow 18">
            <a:extLst>
              <a:ext uri="{FF2B5EF4-FFF2-40B4-BE49-F238E27FC236}">
                <a16:creationId xmlns:a16="http://schemas.microsoft.com/office/drawing/2014/main" id="{7859A0B9-3E11-23E8-FC41-68F93CBC43CA}"/>
              </a:ext>
            </a:extLst>
          </p:cNvPr>
          <p:cNvSpPr/>
          <p:nvPr/>
        </p:nvSpPr>
        <p:spPr>
          <a:xfrm rot="18883806">
            <a:off x="7942200" y="3759734"/>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1" name="Up Arrow 20">
            <a:extLst>
              <a:ext uri="{FF2B5EF4-FFF2-40B4-BE49-F238E27FC236}">
                <a16:creationId xmlns:a16="http://schemas.microsoft.com/office/drawing/2014/main" id="{C015D2F4-A64D-0341-4564-EF8E2AAAD6C7}"/>
              </a:ext>
            </a:extLst>
          </p:cNvPr>
          <p:cNvSpPr/>
          <p:nvPr/>
        </p:nvSpPr>
        <p:spPr>
          <a:xfrm rot="19960223">
            <a:off x="8719577" y="3076553"/>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2" name="Rectangle 21">
            <a:extLst>
              <a:ext uri="{FF2B5EF4-FFF2-40B4-BE49-F238E27FC236}">
                <a16:creationId xmlns:a16="http://schemas.microsoft.com/office/drawing/2014/main" id="{CF559DD9-7314-AC53-4EBC-8738CEC8B93B}"/>
              </a:ext>
            </a:extLst>
          </p:cNvPr>
          <p:cNvSpPr/>
          <p:nvPr/>
        </p:nvSpPr>
        <p:spPr>
          <a:xfrm>
            <a:off x="1261108" y="2361593"/>
            <a:ext cx="7358422" cy="31376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972173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D9D052-9F4E-19F7-7B8B-47DAD46C311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99A3CF5-1DB0-13FC-14E3-FAE1A2915313}"/>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C26D6BD5-B495-114F-F6B2-13C2B669320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00E0504-FB29-F615-1E78-3C883CA73630}"/>
              </a:ext>
            </a:extLst>
          </p:cNvPr>
          <p:cNvSpPr>
            <a:spLocks noGrp="1"/>
          </p:cNvSpPr>
          <p:nvPr>
            <p:ph type="sldNum" sz="quarter" idx="12"/>
          </p:nvPr>
        </p:nvSpPr>
        <p:spPr/>
        <p:txBody>
          <a:bodyPr/>
          <a:lstStyle/>
          <a:p>
            <a:fld id="{CBA53E11-492D-48B3-9F9B-09541CA2A39A}" type="slidenum">
              <a:rPr lang="en-GB" smtClean="0"/>
              <a:t>42</a:t>
            </a:fld>
            <a:endParaRPr lang="en-GB"/>
          </a:p>
        </p:txBody>
      </p:sp>
      <p:sp>
        <p:nvSpPr>
          <p:cNvPr id="9" name="Title 1">
            <a:extLst>
              <a:ext uri="{FF2B5EF4-FFF2-40B4-BE49-F238E27FC236}">
                <a16:creationId xmlns:a16="http://schemas.microsoft.com/office/drawing/2014/main" id="{0FFE668F-AE30-5BA0-E14E-211955FFA241}"/>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CRIPSR Design Process and Tools</a:t>
            </a:r>
          </a:p>
        </p:txBody>
      </p:sp>
      <p:sp>
        <p:nvSpPr>
          <p:cNvPr id="13" name="Title 1">
            <a:extLst>
              <a:ext uri="{FF2B5EF4-FFF2-40B4-BE49-F238E27FC236}">
                <a16:creationId xmlns:a16="http://schemas.microsoft.com/office/drawing/2014/main" id="{FE360A12-196C-64D7-A805-00822B93568A}"/>
              </a:ext>
            </a:extLst>
          </p:cNvPr>
          <p:cNvSpPr txBox="1">
            <a:spLocks/>
          </p:cNvSpPr>
          <p:nvPr/>
        </p:nvSpPr>
        <p:spPr>
          <a:xfrm>
            <a:off x="238869" y="510235"/>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solidFill>
                  <a:schemeClr val="accent3"/>
                </a:solidFill>
              </a:rPr>
              <a:t>Sequence data complexity</a:t>
            </a:r>
          </a:p>
        </p:txBody>
      </p:sp>
      <p:pic>
        <p:nvPicPr>
          <p:cNvPr id="10" name="Picture 9" descr="A red and green triangle&#10;&#10;Description automatically generated">
            <a:extLst>
              <a:ext uri="{FF2B5EF4-FFF2-40B4-BE49-F238E27FC236}">
                <a16:creationId xmlns:a16="http://schemas.microsoft.com/office/drawing/2014/main" id="{AECA6CC8-635F-822F-B95D-55E1E0FEDF0B}"/>
              </a:ext>
            </a:extLst>
          </p:cNvPr>
          <p:cNvPicPr>
            <a:picLocks noChangeAspect="1"/>
          </p:cNvPicPr>
          <p:nvPr/>
        </p:nvPicPr>
        <p:blipFill>
          <a:blip r:embed="rId2"/>
          <a:stretch>
            <a:fillRect/>
          </a:stretch>
        </p:blipFill>
        <p:spPr>
          <a:xfrm>
            <a:off x="4452566" y="1729156"/>
            <a:ext cx="2163173" cy="3193795"/>
          </a:xfrm>
          <a:prstGeom prst="rect">
            <a:avLst/>
          </a:prstGeom>
        </p:spPr>
      </p:pic>
      <p:sp>
        <p:nvSpPr>
          <p:cNvPr id="11" name="Content Placeholder 2">
            <a:extLst>
              <a:ext uri="{FF2B5EF4-FFF2-40B4-BE49-F238E27FC236}">
                <a16:creationId xmlns:a16="http://schemas.microsoft.com/office/drawing/2014/main" id="{26A155AA-1F20-A514-8895-159699B104E2}"/>
              </a:ext>
            </a:extLst>
          </p:cNvPr>
          <p:cNvSpPr txBox="1">
            <a:spLocks/>
          </p:cNvSpPr>
          <p:nvPr/>
        </p:nvSpPr>
        <p:spPr>
          <a:xfrm>
            <a:off x="238869" y="1729156"/>
            <a:ext cx="3137872" cy="3078052"/>
          </a:xfrm>
          <a:prstGeom prst="rect">
            <a:avLst/>
          </a:prstGeom>
        </p:spPr>
        <p:txBody>
          <a:bodyPr/>
          <a:lstStyle>
            <a:lvl1pPr marL="0" indent="0" algn="l" defTabSz="685765" rtl="0" eaLnBrk="1" latinLnBrk="0" hangingPunct="1">
              <a:lnSpc>
                <a:spcPct val="105000"/>
              </a:lnSpc>
              <a:spcBef>
                <a:spcPts val="0"/>
              </a:spcBef>
              <a:buFont typeface="Arial" panose="020B0604020202020204" pitchFamily="34" charset="0"/>
              <a:buNone/>
              <a:defRPr sz="16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16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lvl="2"/>
            <a:r>
              <a:rPr lang="en-GB"/>
              <a:t>Large deletions</a:t>
            </a:r>
          </a:p>
          <a:p>
            <a:pPr marL="358775" lvl="2" indent="-153988"/>
            <a:r>
              <a:rPr lang="en-GB"/>
              <a:t>genes or loci</a:t>
            </a:r>
          </a:p>
          <a:p>
            <a:pPr marL="358775" lvl="2" indent="-153988"/>
            <a:endParaRPr lang="en-GB"/>
          </a:p>
          <a:p>
            <a:pPr marL="179388" lvl="3" indent="-166688"/>
            <a:r>
              <a:rPr lang="en-GB"/>
              <a:t>Point mutations</a:t>
            </a:r>
          </a:p>
          <a:p>
            <a:pPr marL="179388" lvl="3" indent="-166688"/>
            <a:endParaRPr lang="en-GB"/>
          </a:p>
          <a:p>
            <a:pPr marL="179388" lvl="3" indent="-166688"/>
            <a:r>
              <a:rPr lang="en-GB"/>
              <a:t>Knockouts</a:t>
            </a:r>
          </a:p>
          <a:p>
            <a:pPr marL="358775" lvl="3" indent="-166688"/>
            <a:r>
              <a:rPr lang="en-GB"/>
              <a:t>NHEJ disruption</a:t>
            </a:r>
          </a:p>
          <a:p>
            <a:pPr marL="358775" lvl="3" indent="-166688"/>
            <a:r>
              <a:rPr lang="en-GB"/>
              <a:t>Exon deletion</a:t>
            </a:r>
          </a:p>
          <a:p>
            <a:pPr marL="358775" lvl="3" indent="-166688"/>
            <a:endParaRPr lang="en-GB"/>
          </a:p>
          <a:p>
            <a:pPr marL="179388" lvl="3" indent="-166688"/>
            <a:r>
              <a:rPr lang="en-GB"/>
              <a:t>Activation/Repression</a:t>
            </a:r>
          </a:p>
          <a:p>
            <a:pPr lvl="4"/>
            <a:r>
              <a:rPr lang="en-GB" err="1"/>
              <a:t>CRISPRa</a:t>
            </a:r>
            <a:r>
              <a:rPr lang="en-GB"/>
              <a:t>/</a:t>
            </a:r>
            <a:r>
              <a:rPr lang="en-GB" err="1"/>
              <a:t>i</a:t>
            </a:r>
            <a:endParaRPr lang="en-GB"/>
          </a:p>
          <a:p>
            <a:endParaRPr lang="en-GB"/>
          </a:p>
        </p:txBody>
      </p:sp>
    </p:spTree>
    <p:extLst>
      <p:ext uri="{BB962C8B-B14F-4D97-AF65-F5344CB8AC3E}">
        <p14:creationId xmlns:p14="http://schemas.microsoft.com/office/powerpoint/2010/main" val="40181656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D90FA-8B2F-518C-2585-AF493BF866A2}"/>
            </a:ext>
          </a:extLst>
        </p:cNvPr>
        <p:cNvGrpSpPr/>
        <p:nvPr/>
      </p:nvGrpSpPr>
      <p:grpSpPr>
        <a:xfrm>
          <a:off x="0" y="0"/>
          <a:ext cx="0" cy="0"/>
          <a:chOff x="0" y="0"/>
          <a:chExt cx="0" cy="0"/>
        </a:xfrm>
      </p:grpSpPr>
      <p:pic>
        <p:nvPicPr>
          <p:cNvPr id="5" name="Picture 4" descr="A diagram of exon and a graph&#10;&#10;Description automatically generated with medium confidence">
            <a:extLst>
              <a:ext uri="{FF2B5EF4-FFF2-40B4-BE49-F238E27FC236}">
                <a16:creationId xmlns:a16="http://schemas.microsoft.com/office/drawing/2014/main" id="{06AD7F30-30A6-21C8-76D0-248DF8DDD9DC}"/>
              </a:ext>
            </a:extLst>
          </p:cNvPr>
          <p:cNvPicPr>
            <a:picLocks noChangeAspect="1"/>
          </p:cNvPicPr>
          <p:nvPr/>
        </p:nvPicPr>
        <p:blipFill>
          <a:blip r:embed="rId3"/>
          <a:stretch>
            <a:fillRect/>
          </a:stretch>
        </p:blipFill>
        <p:spPr>
          <a:xfrm>
            <a:off x="2117398" y="3860843"/>
            <a:ext cx="5148071" cy="2371233"/>
          </a:xfrm>
          <a:prstGeom prst="rect">
            <a:avLst/>
          </a:prstGeom>
        </p:spPr>
      </p:pic>
      <p:sp>
        <p:nvSpPr>
          <p:cNvPr id="2" name="Date Placeholder 1">
            <a:extLst>
              <a:ext uri="{FF2B5EF4-FFF2-40B4-BE49-F238E27FC236}">
                <a16:creationId xmlns:a16="http://schemas.microsoft.com/office/drawing/2014/main" id="{15396A8E-CDE5-7F3D-67D4-E6969FE21561}"/>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3EE06A6B-382B-3EA6-7FCE-6903961C7C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CF39F65-F637-938A-9811-7F152A6FE36F}"/>
              </a:ext>
            </a:extLst>
          </p:cNvPr>
          <p:cNvSpPr>
            <a:spLocks noGrp="1"/>
          </p:cNvSpPr>
          <p:nvPr>
            <p:ph type="sldNum" sz="quarter" idx="12"/>
          </p:nvPr>
        </p:nvSpPr>
        <p:spPr/>
        <p:txBody>
          <a:bodyPr/>
          <a:lstStyle/>
          <a:p>
            <a:fld id="{CBA53E11-492D-48B3-9F9B-09541CA2A39A}" type="slidenum">
              <a:rPr lang="en-GB" smtClean="0"/>
              <a:t>43</a:t>
            </a:fld>
            <a:endParaRPr lang="en-GB"/>
          </a:p>
        </p:txBody>
      </p:sp>
      <p:sp>
        <p:nvSpPr>
          <p:cNvPr id="6" name="TextBox 5">
            <a:extLst>
              <a:ext uri="{FF2B5EF4-FFF2-40B4-BE49-F238E27FC236}">
                <a16:creationId xmlns:a16="http://schemas.microsoft.com/office/drawing/2014/main" id="{EA19F128-9160-9849-236D-8C744A3C4791}"/>
              </a:ext>
            </a:extLst>
          </p:cNvPr>
          <p:cNvSpPr txBox="1"/>
          <p:nvPr/>
        </p:nvSpPr>
        <p:spPr>
          <a:xfrm>
            <a:off x="2404263" y="3048594"/>
            <a:ext cx="4428094" cy="383607"/>
          </a:xfrm>
          <a:prstGeom prst="rect">
            <a:avLst/>
          </a:prstGeom>
          <a:noFill/>
        </p:spPr>
        <p:txBody>
          <a:bodyPr wrap="none" lIns="0" tIns="0" rIns="0" bIns="0" rtlCol="0">
            <a:noAutofit/>
          </a:bodyPr>
          <a:lstStyle/>
          <a:p>
            <a:pPr>
              <a:lnSpc>
                <a:spcPct val="105000"/>
              </a:lnSpc>
            </a:pPr>
            <a:r>
              <a:rPr lang="en-US" sz="2400" b="1">
                <a:solidFill>
                  <a:schemeClr val="tx2">
                    <a:lumMod val="60000"/>
                    <a:lumOff val="40000"/>
                  </a:schemeClr>
                </a:solidFill>
              </a:rPr>
              <a:t>Step 2: Identify target region(s)</a:t>
            </a:r>
          </a:p>
          <a:p>
            <a:pPr>
              <a:lnSpc>
                <a:spcPct val="105000"/>
              </a:lnSpc>
            </a:pPr>
            <a:endParaRPr lang="en-US" sz="2400" b="1">
              <a:solidFill>
                <a:schemeClr val="tx2">
                  <a:lumMod val="60000"/>
                  <a:lumOff val="40000"/>
                </a:schemeClr>
              </a:solidFill>
            </a:endParaRPr>
          </a:p>
        </p:txBody>
      </p:sp>
      <p:sp>
        <p:nvSpPr>
          <p:cNvPr id="7" name="TextBox 6">
            <a:extLst>
              <a:ext uri="{FF2B5EF4-FFF2-40B4-BE49-F238E27FC236}">
                <a16:creationId xmlns:a16="http://schemas.microsoft.com/office/drawing/2014/main" id="{434CE6F8-DDA1-1562-44EF-38A7EE2807D9}"/>
              </a:ext>
            </a:extLst>
          </p:cNvPr>
          <p:cNvSpPr txBox="1"/>
          <p:nvPr/>
        </p:nvSpPr>
        <p:spPr>
          <a:xfrm>
            <a:off x="585337" y="3596287"/>
            <a:ext cx="7734456" cy="529112"/>
          </a:xfrm>
          <a:prstGeom prst="rect">
            <a:avLst/>
          </a:prstGeom>
          <a:noFill/>
        </p:spPr>
        <p:txBody>
          <a:bodyPr wrap="none" lIns="0" tIns="0" rIns="0" bIns="0" rtlCol="0">
            <a:noAutofit/>
          </a:bodyPr>
          <a:lstStyle/>
          <a:p>
            <a:pPr>
              <a:lnSpc>
                <a:spcPct val="105000"/>
              </a:lnSpc>
            </a:pPr>
            <a:r>
              <a:rPr lang="en-US" sz="1600"/>
              <a:t>Will the mutant allele avoid translation re-initiation and be susceptible to </a:t>
            </a:r>
          </a:p>
          <a:p>
            <a:pPr>
              <a:lnSpc>
                <a:spcPct val="105000"/>
              </a:lnSpc>
            </a:pPr>
            <a:r>
              <a:rPr lang="en-US" sz="1600"/>
              <a:t>nonsense-mediated decay (NMD)</a:t>
            </a:r>
            <a:r>
              <a:rPr lang="en-US" sz="1600">
                <a:solidFill>
                  <a:schemeClr val="tx1"/>
                </a:solidFill>
              </a:rPr>
              <a:t>?</a:t>
            </a:r>
          </a:p>
        </p:txBody>
      </p:sp>
      <p:sp>
        <p:nvSpPr>
          <p:cNvPr id="10" name="TextBox 9">
            <a:extLst>
              <a:ext uri="{FF2B5EF4-FFF2-40B4-BE49-F238E27FC236}">
                <a16:creationId xmlns:a16="http://schemas.microsoft.com/office/drawing/2014/main" id="{A5DCEE0D-F2BA-7DDF-95E7-139BD9002074}"/>
              </a:ext>
            </a:extLst>
          </p:cNvPr>
          <p:cNvSpPr txBox="1"/>
          <p:nvPr/>
        </p:nvSpPr>
        <p:spPr>
          <a:xfrm>
            <a:off x="690337" y="1883465"/>
            <a:ext cx="3351197" cy="333633"/>
          </a:xfrm>
          <a:prstGeom prst="rect">
            <a:avLst/>
          </a:prstGeom>
          <a:noFill/>
        </p:spPr>
        <p:txBody>
          <a:bodyPr wrap="none" lIns="0" tIns="0" rIns="0" bIns="0" rtlCol="0">
            <a:noAutofit/>
          </a:bodyPr>
          <a:lstStyle/>
          <a:p>
            <a:pPr>
              <a:lnSpc>
                <a:spcPct val="105000"/>
              </a:lnSpc>
            </a:pPr>
            <a:r>
              <a:rPr lang="en-US" sz="1600"/>
              <a:t>Which exon(s) encode protein </a:t>
            </a:r>
            <a:r>
              <a:rPr lang="en-US" sz="1600" b="1"/>
              <a:t>domains</a:t>
            </a:r>
            <a:r>
              <a:rPr lang="en-US" sz="1600"/>
              <a:t>?</a:t>
            </a:r>
            <a:r>
              <a:rPr lang="en-US" sz="1600">
                <a:solidFill>
                  <a:schemeClr val="tx1"/>
                </a:solidFill>
              </a:rPr>
              <a:t>?</a:t>
            </a:r>
          </a:p>
        </p:txBody>
      </p:sp>
      <p:sp>
        <p:nvSpPr>
          <p:cNvPr id="11" name="TextBox 10">
            <a:extLst>
              <a:ext uri="{FF2B5EF4-FFF2-40B4-BE49-F238E27FC236}">
                <a16:creationId xmlns:a16="http://schemas.microsoft.com/office/drawing/2014/main" id="{8E66540C-9EDF-06FF-DFF2-189337A97B04}"/>
              </a:ext>
            </a:extLst>
          </p:cNvPr>
          <p:cNvSpPr txBox="1"/>
          <p:nvPr/>
        </p:nvSpPr>
        <p:spPr>
          <a:xfrm>
            <a:off x="3301987" y="826674"/>
            <a:ext cx="4519840" cy="363386"/>
          </a:xfrm>
          <a:prstGeom prst="rect">
            <a:avLst/>
          </a:prstGeom>
          <a:noFill/>
        </p:spPr>
        <p:txBody>
          <a:bodyPr wrap="none" lIns="0" tIns="0" rIns="0" bIns="0" rtlCol="0">
            <a:noAutofit/>
          </a:bodyPr>
          <a:lstStyle/>
          <a:p>
            <a:pPr>
              <a:lnSpc>
                <a:spcPct val="105000"/>
              </a:lnSpc>
            </a:pPr>
            <a:r>
              <a:rPr lang="en-US" sz="1600"/>
              <a:t>Which exons are </a:t>
            </a:r>
            <a:r>
              <a:rPr lang="en-US" sz="1600" b="1"/>
              <a:t>common</a:t>
            </a:r>
            <a:r>
              <a:rPr lang="en-US" sz="1600"/>
              <a:t> to all transcript isoforms?</a:t>
            </a:r>
            <a:endParaRPr lang="en-US" sz="1600">
              <a:solidFill>
                <a:schemeClr val="tx1"/>
              </a:solidFill>
            </a:endParaRPr>
          </a:p>
        </p:txBody>
      </p:sp>
      <p:sp>
        <p:nvSpPr>
          <p:cNvPr id="12" name="Title 1">
            <a:extLst>
              <a:ext uri="{FF2B5EF4-FFF2-40B4-BE49-F238E27FC236}">
                <a16:creationId xmlns:a16="http://schemas.microsoft.com/office/drawing/2014/main" id="{8D74033E-3B26-CCF3-824D-31366836208B}"/>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Tree>
    <p:extLst>
      <p:ext uri="{BB962C8B-B14F-4D97-AF65-F5344CB8AC3E}">
        <p14:creationId xmlns:p14="http://schemas.microsoft.com/office/powerpoint/2010/main" val="3140077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A2D5D-8051-0284-B75E-5FF05B97FDA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9186296-8A68-91C1-DACD-6565A5F9EE79}"/>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FB61479B-2C27-E17E-A132-361E2D7864C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9374F02-905C-6E0B-23F5-5F250E57C200}"/>
              </a:ext>
            </a:extLst>
          </p:cNvPr>
          <p:cNvSpPr>
            <a:spLocks noGrp="1"/>
          </p:cNvSpPr>
          <p:nvPr>
            <p:ph type="sldNum" sz="quarter" idx="12"/>
          </p:nvPr>
        </p:nvSpPr>
        <p:spPr/>
        <p:txBody>
          <a:bodyPr/>
          <a:lstStyle/>
          <a:p>
            <a:fld id="{CBA53E11-492D-48B3-9F9B-09541CA2A39A}" type="slidenum">
              <a:rPr lang="en-GB" smtClean="0"/>
              <a:t>44</a:t>
            </a:fld>
            <a:endParaRPr lang="en-GB"/>
          </a:p>
        </p:txBody>
      </p:sp>
      <p:sp>
        <p:nvSpPr>
          <p:cNvPr id="11" name="TextBox 10">
            <a:extLst>
              <a:ext uri="{FF2B5EF4-FFF2-40B4-BE49-F238E27FC236}">
                <a16:creationId xmlns:a16="http://schemas.microsoft.com/office/drawing/2014/main" id="{06CE7D08-6420-1617-773F-15B70D8D5B7D}"/>
              </a:ext>
            </a:extLst>
          </p:cNvPr>
          <p:cNvSpPr txBox="1"/>
          <p:nvPr/>
        </p:nvSpPr>
        <p:spPr>
          <a:xfrm>
            <a:off x="328516" y="579539"/>
            <a:ext cx="4519840" cy="363386"/>
          </a:xfrm>
          <a:prstGeom prst="rect">
            <a:avLst/>
          </a:prstGeom>
          <a:noFill/>
        </p:spPr>
        <p:txBody>
          <a:bodyPr wrap="none" lIns="0" tIns="0" rIns="0" bIns="0" rtlCol="0">
            <a:noAutofit/>
          </a:bodyPr>
          <a:lstStyle/>
          <a:p>
            <a:pPr>
              <a:lnSpc>
                <a:spcPct val="105000"/>
              </a:lnSpc>
            </a:pPr>
            <a:r>
              <a:rPr lang="en-US" sz="1600"/>
              <a:t>Open the transcript in a new window.</a:t>
            </a:r>
            <a:endParaRPr lang="en-US" sz="1600">
              <a:solidFill>
                <a:schemeClr val="tx1"/>
              </a:solidFill>
            </a:endParaRPr>
          </a:p>
        </p:txBody>
      </p:sp>
      <p:sp>
        <p:nvSpPr>
          <p:cNvPr id="12" name="Title 1">
            <a:extLst>
              <a:ext uri="{FF2B5EF4-FFF2-40B4-BE49-F238E27FC236}">
                <a16:creationId xmlns:a16="http://schemas.microsoft.com/office/drawing/2014/main" id="{2EA9F186-CF01-E3DA-2101-4D1C0219C368}"/>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pic>
        <p:nvPicPr>
          <p:cNvPr id="9" name="Picture 8" descr="A screenshot of a computer&#10;&#10;Description automatically generated">
            <a:extLst>
              <a:ext uri="{FF2B5EF4-FFF2-40B4-BE49-F238E27FC236}">
                <a16:creationId xmlns:a16="http://schemas.microsoft.com/office/drawing/2014/main" id="{2957E6F4-BB11-9043-6A39-33FB3D31BE32}"/>
              </a:ext>
            </a:extLst>
          </p:cNvPr>
          <p:cNvPicPr>
            <a:picLocks noChangeAspect="1"/>
          </p:cNvPicPr>
          <p:nvPr/>
        </p:nvPicPr>
        <p:blipFill>
          <a:blip r:embed="rId3"/>
          <a:stretch>
            <a:fillRect/>
          </a:stretch>
        </p:blipFill>
        <p:spPr>
          <a:xfrm>
            <a:off x="238869" y="942925"/>
            <a:ext cx="8705410" cy="3295443"/>
          </a:xfrm>
          <a:prstGeom prst="rect">
            <a:avLst/>
          </a:prstGeom>
        </p:spPr>
      </p:pic>
      <p:sp>
        <p:nvSpPr>
          <p:cNvPr id="13" name="Up Arrow 12">
            <a:extLst>
              <a:ext uri="{FF2B5EF4-FFF2-40B4-BE49-F238E27FC236}">
                <a16:creationId xmlns:a16="http://schemas.microsoft.com/office/drawing/2014/main" id="{B49A33D4-139F-F68D-A3B2-6F40081F5B9F}"/>
              </a:ext>
            </a:extLst>
          </p:cNvPr>
          <p:cNvSpPr/>
          <p:nvPr/>
        </p:nvSpPr>
        <p:spPr>
          <a:xfrm rot="16200000">
            <a:off x="1099751" y="1480683"/>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74569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C549E-14BF-EF4E-8211-28DF024A8BD6}"/>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41849A9E-734E-534B-96EF-E16F5982D701}"/>
              </a:ext>
            </a:extLst>
          </p:cNvPr>
          <p:cNvPicPr>
            <a:picLocks noChangeAspect="1"/>
          </p:cNvPicPr>
          <p:nvPr/>
        </p:nvPicPr>
        <p:blipFill>
          <a:blip r:embed="rId3"/>
          <a:srcRect b="6831"/>
          <a:stretch/>
        </p:blipFill>
        <p:spPr>
          <a:xfrm>
            <a:off x="238869" y="663320"/>
            <a:ext cx="8783842" cy="3057033"/>
          </a:xfrm>
          <a:prstGeom prst="rect">
            <a:avLst/>
          </a:prstGeom>
        </p:spPr>
      </p:pic>
      <p:sp>
        <p:nvSpPr>
          <p:cNvPr id="2" name="Date Placeholder 1">
            <a:extLst>
              <a:ext uri="{FF2B5EF4-FFF2-40B4-BE49-F238E27FC236}">
                <a16:creationId xmlns:a16="http://schemas.microsoft.com/office/drawing/2014/main" id="{F954BF69-C951-5904-A7ED-28B7CE221A46}"/>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2A132806-E539-FB23-DB01-9928E7F2C6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CCBED6C-0471-5E1B-9198-D120036FB706}"/>
              </a:ext>
            </a:extLst>
          </p:cNvPr>
          <p:cNvSpPr>
            <a:spLocks noGrp="1"/>
          </p:cNvSpPr>
          <p:nvPr>
            <p:ph type="sldNum" sz="quarter" idx="12"/>
          </p:nvPr>
        </p:nvSpPr>
        <p:spPr/>
        <p:txBody>
          <a:bodyPr/>
          <a:lstStyle/>
          <a:p>
            <a:fld id="{CBA53E11-492D-48B3-9F9B-09541CA2A39A}" type="slidenum">
              <a:rPr lang="en-GB" smtClean="0"/>
              <a:t>45</a:t>
            </a:fld>
            <a:endParaRPr lang="en-GB"/>
          </a:p>
        </p:txBody>
      </p:sp>
      <p:sp>
        <p:nvSpPr>
          <p:cNvPr id="12" name="Title 1">
            <a:extLst>
              <a:ext uri="{FF2B5EF4-FFF2-40B4-BE49-F238E27FC236}">
                <a16:creationId xmlns:a16="http://schemas.microsoft.com/office/drawing/2014/main" id="{0CC73411-246B-875F-576E-011F53D2A57E}"/>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
        <p:nvSpPr>
          <p:cNvPr id="13" name="Up Arrow 12">
            <a:extLst>
              <a:ext uri="{FF2B5EF4-FFF2-40B4-BE49-F238E27FC236}">
                <a16:creationId xmlns:a16="http://schemas.microsoft.com/office/drawing/2014/main" id="{5E4D3B91-C87A-F230-B642-2D5E8FCD7657}"/>
              </a:ext>
            </a:extLst>
          </p:cNvPr>
          <p:cNvSpPr/>
          <p:nvPr/>
        </p:nvSpPr>
        <p:spPr>
          <a:xfrm rot="16200000">
            <a:off x="1232870" y="1363417"/>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14" name="Picture 13" descr="A screenshot of a computer&#10;&#10;Description automatically generated">
            <a:extLst>
              <a:ext uri="{FF2B5EF4-FFF2-40B4-BE49-F238E27FC236}">
                <a16:creationId xmlns:a16="http://schemas.microsoft.com/office/drawing/2014/main" id="{5123AD46-2390-E3B6-AB61-94737D9F0A6B}"/>
              </a:ext>
            </a:extLst>
          </p:cNvPr>
          <p:cNvPicPr>
            <a:picLocks noChangeAspect="1"/>
          </p:cNvPicPr>
          <p:nvPr/>
        </p:nvPicPr>
        <p:blipFill>
          <a:blip r:embed="rId4"/>
          <a:stretch>
            <a:fillRect/>
          </a:stretch>
        </p:blipFill>
        <p:spPr>
          <a:xfrm>
            <a:off x="238869" y="4543211"/>
            <a:ext cx="7772400" cy="1385018"/>
          </a:xfrm>
          <a:prstGeom prst="rect">
            <a:avLst/>
          </a:prstGeom>
        </p:spPr>
      </p:pic>
    </p:spTree>
    <p:extLst>
      <p:ext uri="{BB962C8B-B14F-4D97-AF65-F5344CB8AC3E}">
        <p14:creationId xmlns:p14="http://schemas.microsoft.com/office/powerpoint/2010/main" val="757882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064FD-30E7-0C62-9D77-FBE159B91EF6}"/>
            </a:ext>
          </a:extLst>
        </p:cNvPr>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9F4F9CF6-297D-2551-E614-589A4C3E61AD}"/>
              </a:ext>
            </a:extLst>
          </p:cNvPr>
          <p:cNvPicPr>
            <a:picLocks noChangeAspect="1"/>
          </p:cNvPicPr>
          <p:nvPr/>
        </p:nvPicPr>
        <p:blipFill>
          <a:blip r:embed="rId3"/>
          <a:stretch>
            <a:fillRect/>
          </a:stretch>
        </p:blipFill>
        <p:spPr>
          <a:xfrm>
            <a:off x="261492" y="783758"/>
            <a:ext cx="7772400" cy="4130444"/>
          </a:xfrm>
          <a:prstGeom prst="rect">
            <a:avLst/>
          </a:prstGeom>
        </p:spPr>
      </p:pic>
      <p:sp>
        <p:nvSpPr>
          <p:cNvPr id="2" name="Date Placeholder 1">
            <a:extLst>
              <a:ext uri="{FF2B5EF4-FFF2-40B4-BE49-F238E27FC236}">
                <a16:creationId xmlns:a16="http://schemas.microsoft.com/office/drawing/2014/main" id="{A24A22A7-916F-5825-63CC-6B09C58B8FE9}"/>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5C0A6B0D-8A74-480C-CC8F-E5E213BBDFE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39AE46D-1CCB-7680-653E-113C52E945CD}"/>
              </a:ext>
            </a:extLst>
          </p:cNvPr>
          <p:cNvSpPr>
            <a:spLocks noGrp="1"/>
          </p:cNvSpPr>
          <p:nvPr>
            <p:ph type="sldNum" sz="quarter" idx="12"/>
          </p:nvPr>
        </p:nvSpPr>
        <p:spPr/>
        <p:txBody>
          <a:bodyPr/>
          <a:lstStyle/>
          <a:p>
            <a:fld id="{CBA53E11-492D-48B3-9F9B-09541CA2A39A}" type="slidenum">
              <a:rPr lang="en-GB" smtClean="0"/>
              <a:t>46</a:t>
            </a:fld>
            <a:endParaRPr lang="en-GB"/>
          </a:p>
        </p:txBody>
      </p:sp>
      <p:sp>
        <p:nvSpPr>
          <p:cNvPr id="12" name="Title 1">
            <a:extLst>
              <a:ext uri="{FF2B5EF4-FFF2-40B4-BE49-F238E27FC236}">
                <a16:creationId xmlns:a16="http://schemas.microsoft.com/office/drawing/2014/main" id="{560BD150-1C62-9ABF-1FE4-FEA0B1ACB160}"/>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
        <p:nvSpPr>
          <p:cNvPr id="13" name="Up Arrow 12">
            <a:extLst>
              <a:ext uri="{FF2B5EF4-FFF2-40B4-BE49-F238E27FC236}">
                <a16:creationId xmlns:a16="http://schemas.microsoft.com/office/drawing/2014/main" id="{618F8222-4EDC-CAEC-CAD3-ACE76C23C1DC}"/>
              </a:ext>
            </a:extLst>
          </p:cNvPr>
          <p:cNvSpPr/>
          <p:nvPr/>
        </p:nvSpPr>
        <p:spPr>
          <a:xfrm rot="16200000">
            <a:off x="838423" y="878551"/>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5" name="Up Arrow 4">
            <a:extLst>
              <a:ext uri="{FF2B5EF4-FFF2-40B4-BE49-F238E27FC236}">
                <a16:creationId xmlns:a16="http://schemas.microsoft.com/office/drawing/2014/main" id="{369AF711-ACC6-BD86-F927-AF23E5762439}"/>
              </a:ext>
            </a:extLst>
          </p:cNvPr>
          <p:cNvSpPr/>
          <p:nvPr/>
        </p:nvSpPr>
        <p:spPr>
          <a:xfrm>
            <a:off x="5168377" y="3998267"/>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7" name="TextBox 6">
            <a:extLst>
              <a:ext uri="{FF2B5EF4-FFF2-40B4-BE49-F238E27FC236}">
                <a16:creationId xmlns:a16="http://schemas.microsoft.com/office/drawing/2014/main" id="{4A03BC3F-EBC9-8859-4F28-E6745EB3F54F}"/>
              </a:ext>
            </a:extLst>
          </p:cNvPr>
          <p:cNvSpPr txBox="1"/>
          <p:nvPr/>
        </p:nvSpPr>
        <p:spPr>
          <a:xfrm>
            <a:off x="261492" y="5438054"/>
            <a:ext cx="4589931" cy="259976"/>
          </a:xfrm>
          <a:prstGeom prst="rect">
            <a:avLst/>
          </a:prstGeom>
          <a:noFill/>
        </p:spPr>
        <p:txBody>
          <a:bodyPr wrap="none" lIns="0" tIns="0" rIns="0" bIns="0" rtlCol="0">
            <a:noAutofit/>
          </a:bodyPr>
          <a:lstStyle/>
          <a:p>
            <a:pPr algn="l">
              <a:lnSpc>
                <a:spcPct val="105000"/>
              </a:lnSpc>
            </a:pPr>
            <a:r>
              <a:rPr lang="en-US" sz="1600"/>
              <a:t>The first coiled-coil (aa 75-99) is in exon 3.</a:t>
            </a:r>
            <a:endParaRPr lang="en-US" sz="1600">
              <a:solidFill>
                <a:schemeClr val="tx1"/>
              </a:solidFill>
            </a:endParaRPr>
          </a:p>
        </p:txBody>
      </p:sp>
    </p:spTree>
    <p:extLst>
      <p:ext uri="{BB962C8B-B14F-4D97-AF65-F5344CB8AC3E}">
        <p14:creationId xmlns:p14="http://schemas.microsoft.com/office/powerpoint/2010/main" val="1983442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3E029C-7923-87A6-E51C-F04854371367}"/>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62A4ACD0-EB1B-F034-5F17-8C4F547B77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21EDA7-F59C-2839-014E-F237F7A96AB2}"/>
              </a:ext>
            </a:extLst>
          </p:cNvPr>
          <p:cNvSpPr>
            <a:spLocks noGrp="1"/>
          </p:cNvSpPr>
          <p:nvPr>
            <p:ph type="sldNum" sz="quarter" idx="12"/>
          </p:nvPr>
        </p:nvSpPr>
        <p:spPr/>
        <p:txBody>
          <a:bodyPr/>
          <a:lstStyle/>
          <a:p>
            <a:fld id="{CBA53E11-492D-48B3-9F9B-09541CA2A39A}" type="slidenum">
              <a:rPr lang="en-GB" smtClean="0"/>
              <a:t>47</a:t>
            </a:fld>
            <a:endParaRPr lang="en-GB"/>
          </a:p>
        </p:txBody>
      </p:sp>
      <p:sp>
        <p:nvSpPr>
          <p:cNvPr id="5" name="TextBox 4">
            <a:extLst>
              <a:ext uri="{FF2B5EF4-FFF2-40B4-BE49-F238E27FC236}">
                <a16:creationId xmlns:a16="http://schemas.microsoft.com/office/drawing/2014/main" id="{21D7ED31-C4C5-B466-50EE-C44599EBB60E}"/>
              </a:ext>
            </a:extLst>
          </p:cNvPr>
          <p:cNvSpPr txBox="1"/>
          <p:nvPr/>
        </p:nvSpPr>
        <p:spPr>
          <a:xfrm>
            <a:off x="187371" y="238868"/>
            <a:ext cx="8530390" cy="5329990"/>
          </a:xfrm>
          <a:prstGeom prst="rect">
            <a:avLst/>
          </a:prstGeom>
          <a:noFill/>
        </p:spPr>
        <p:txBody>
          <a:bodyPr wrap="none" lIns="0" tIns="0" rIns="0" bIns="0" rtlCol="0">
            <a:noAutofit/>
          </a:bodyPr>
          <a:lstStyle/>
          <a:p>
            <a:pPr algn="l">
              <a:lnSpc>
                <a:spcPct val="105000"/>
              </a:lnSpc>
            </a:pPr>
            <a:r>
              <a:rPr lang="en-US" sz="1600">
                <a:solidFill>
                  <a:schemeClr val="tx1"/>
                </a:solidFill>
              </a:rPr>
              <a:t>Stage II – Identify target region(s)</a:t>
            </a:r>
          </a:p>
          <a:p>
            <a:pPr algn="l">
              <a:lnSpc>
                <a:spcPct val="105000"/>
              </a:lnSpc>
            </a:pPr>
            <a:r>
              <a:rPr lang="en-US" sz="1600">
                <a:solidFill>
                  <a:schemeClr val="tx1"/>
                </a:solidFill>
              </a:rPr>
              <a:t>•	Identify constitutive exons, common to all transcript isoforms.</a:t>
            </a:r>
          </a:p>
          <a:p>
            <a:pPr algn="l">
              <a:lnSpc>
                <a:spcPct val="105000"/>
              </a:lnSpc>
            </a:pPr>
            <a:r>
              <a:rPr lang="en-US" sz="1600">
                <a:solidFill>
                  <a:schemeClr val="tx1"/>
                </a:solidFill>
              </a:rPr>
              <a:t>•	Which exon(s) encode protein domains?</a:t>
            </a:r>
          </a:p>
          <a:p>
            <a:pPr algn="l">
              <a:lnSpc>
                <a:spcPct val="105000"/>
              </a:lnSpc>
            </a:pPr>
            <a:r>
              <a:rPr lang="en-US" sz="1600">
                <a:solidFill>
                  <a:schemeClr val="tx1"/>
                </a:solidFill>
              </a:rPr>
              <a:t>•	Will the mutant allele avoid translation re-initiation and be susceptible to </a:t>
            </a:r>
          </a:p>
          <a:p>
            <a:pPr algn="l">
              <a:lnSpc>
                <a:spcPct val="105000"/>
              </a:lnSpc>
            </a:pPr>
            <a:r>
              <a:rPr lang="en-US" sz="1600">
                <a:solidFill>
                  <a:schemeClr val="tx1"/>
                </a:solidFill>
              </a:rPr>
              <a:t>nonsense-mediated decay (NMD)?</a:t>
            </a:r>
          </a:p>
          <a:p>
            <a:pPr algn="l">
              <a:lnSpc>
                <a:spcPct val="105000"/>
              </a:lnSpc>
            </a:pPr>
            <a:r>
              <a:rPr lang="en-US" sz="1600">
                <a:solidFill>
                  <a:schemeClr val="tx1"/>
                </a:solidFill>
              </a:rPr>
              <a:t> </a:t>
            </a:r>
          </a:p>
          <a:p>
            <a:pPr algn="l">
              <a:lnSpc>
                <a:spcPct val="105000"/>
              </a:lnSpc>
            </a:pPr>
            <a:r>
              <a:rPr lang="en-US" sz="1600">
                <a:solidFill>
                  <a:schemeClr val="tx1"/>
                </a:solidFill>
              </a:rPr>
              <a:t> </a:t>
            </a:r>
          </a:p>
          <a:p>
            <a:pPr algn="l">
              <a:lnSpc>
                <a:spcPct val="105000"/>
              </a:lnSpc>
            </a:pPr>
            <a:r>
              <a:rPr lang="en-US" sz="1600">
                <a:solidFill>
                  <a:schemeClr val="tx1"/>
                </a:solidFill>
              </a:rPr>
              <a:t>Translation Re-initiation</a:t>
            </a:r>
          </a:p>
          <a:p>
            <a:pPr algn="l">
              <a:lnSpc>
                <a:spcPct val="105000"/>
              </a:lnSpc>
            </a:pPr>
            <a:r>
              <a:rPr lang="en-US" sz="1600">
                <a:solidFill>
                  <a:schemeClr val="tx1"/>
                </a:solidFill>
              </a:rPr>
              <a:t> </a:t>
            </a:r>
          </a:p>
          <a:p>
            <a:pPr algn="l">
              <a:lnSpc>
                <a:spcPct val="105000"/>
              </a:lnSpc>
            </a:pPr>
            <a:r>
              <a:rPr lang="en-US" sz="1600">
                <a:solidFill>
                  <a:schemeClr val="tx1"/>
                </a:solidFill>
              </a:rPr>
              <a:t>	Translation re-initiation is a normal cellular process that allows translating ribosomes to ‘scan’ </a:t>
            </a:r>
          </a:p>
          <a:p>
            <a:pPr algn="l">
              <a:lnSpc>
                <a:spcPct val="105000"/>
              </a:lnSpc>
            </a:pPr>
            <a:r>
              <a:rPr lang="en-US" sz="1600">
                <a:solidFill>
                  <a:schemeClr val="tx1"/>
                </a:solidFill>
              </a:rPr>
              <a:t>over short-ORFs within the 5’ UTR, so that they can reach the canonical ATG for the main CDS. </a:t>
            </a:r>
          </a:p>
          <a:p>
            <a:pPr algn="l">
              <a:lnSpc>
                <a:spcPct val="105000"/>
              </a:lnSpc>
            </a:pPr>
            <a:r>
              <a:rPr lang="en-US" sz="1600">
                <a:solidFill>
                  <a:schemeClr val="tx1"/>
                </a:solidFill>
              </a:rPr>
              <a:t>It can occur when a ribosome encounters a termination codon, a short distance (≤35 aa) downstream</a:t>
            </a:r>
          </a:p>
          <a:p>
            <a:pPr algn="l">
              <a:lnSpc>
                <a:spcPct val="105000"/>
              </a:lnSpc>
            </a:pPr>
            <a:r>
              <a:rPr lang="en-US" sz="1600">
                <a:solidFill>
                  <a:schemeClr val="tx1"/>
                </a:solidFill>
              </a:rPr>
              <a:t> of an initiating ATG, allowing translation to be re-initiated at the next available ATG. Assuming that a </a:t>
            </a:r>
          </a:p>
          <a:p>
            <a:pPr algn="l">
              <a:lnSpc>
                <a:spcPct val="105000"/>
              </a:lnSpc>
            </a:pPr>
            <a:r>
              <a:rPr lang="en-US" sz="1600">
                <a:solidFill>
                  <a:schemeClr val="tx1"/>
                </a:solidFill>
              </a:rPr>
              <a:t>frameshift mutation was introduced close to the normal ATG and translation were to re-initiate at an </a:t>
            </a:r>
          </a:p>
          <a:p>
            <a:pPr algn="l">
              <a:lnSpc>
                <a:spcPct val="105000"/>
              </a:lnSpc>
            </a:pPr>
            <a:r>
              <a:rPr lang="en-US" sz="1600">
                <a:solidFill>
                  <a:schemeClr val="tx1"/>
                </a:solidFill>
              </a:rPr>
              <a:t>in-frame methionine (ATG), then an N-terminally truncated protein may be produced. </a:t>
            </a:r>
          </a:p>
          <a:p>
            <a:pPr algn="l">
              <a:lnSpc>
                <a:spcPct val="105000"/>
              </a:lnSpc>
            </a:pPr>
            <a:endParaRPr lang="en-US" sz="1600"/>
          </a:p>
          <a:p>
            <a:pPr algn="l">
              <a:lnSpc>
                <a:spcPct val="105000"/>
              </a:lnSpc>
            </a:pPr>
            <a:r>
              <a:rPr lang="en-US" sz="1600">
                <a:solidFill>
                  <a:schemeClr val="tx1"/>
                </a:solidFill>
              </a:rPr>
              <a:t>Nonsense-Mediated Decay</a:t>
            </a:r>
          </a:p>
          <a:p>
            <a:pPr algn="l">
              <a:lnSpc>
                <a:spcPct val="105000"/>
              </a:lnSpc>
            </a:pPr>
            <a:r>
              <a:rPr lang="en-US" sz="1600">
                <a:solidFill>
                  <a:schemeClr val="tx1"/>
                </a:solidFill>
              </a:rPr>
              <a:t> </a:t>
            </a:r>
          </a:p>
          <a:p>
            <a:pPr algn="l">
              <a:lnSpc>
                <a:spcPct val="105000"/>
              </a:lnSpc>
            </a:pPr>
            <a:r>
              <a:rPr lang="en-US" sz="1600">
                <a:solidFill>
                  <a:schemeClr val="tx1"/>
                </a:solidFill>
              </a:rPr>
              <a:t>This is a cellular process that prevents aberrant transcripts from being translated, which is induced </a:t>
            </a:r>
          </a:p>
          <a:p>
            <a:pPr algn="l">
              <a:lnSpc>
                <a:spcPct val="105000"/>
              </a:lnSpc>
            </a:pPr>
            <a:r>
              <a:rPr lang="en-US" sz="1600">
                <a:solidFill>
                  <a:schemeClr val="tx1"/>
                </a:solidFill>
              </a:rPr>
              <a:t>when a premature termination codon is encountered more than 50bp from the final splice donor site. </a:t>
            </a:r>
          </a:p>
          <a:p>
            <a:pPr algn="l">
              <a:lnSpc>
                <a:spcPct val="105000"/>
              </a:lnSpc>
            </a:pPr>
            <a:r>
              <a:rPr lang="en-US" sz="1600">
                <a:solidFill>
                  <a:schemeClr val="tx1"/>
                </a:solidFill>
              </a:rPr>
              <a:t>This process can be exploited when introducing a frameshift mutation for knockouts, resulting in the </a:t>
            </a:r>
          </a:p>
          <a:p>
            <a:pPr algn="l">
              <a:lnSpc>
                <a:spcPct val="105000"/>
              </a:lnSpc>
            </a:pPr>
            <a:r>
              <a:rPr lang="en-US" sz="1600">
                <a:solidFill>
                  <a:schemeClr val="tx1"/>
                </a:solidFill>
              </a:rPr>
              <a:t>degradation of mutant transcripts, with a corresponding loss of the knockout protein. This can be an </a:t>
            </a:r>
          </a:p>
          <a:p>
            <a:pPr algn="l">
              <a:lnSpc>
                <a:spcPct val="105000"/>
              </a:lnSpc>
            </a:pPr>
            <a:r>
              <a:rPr lang="en-US" sz="1600">
                <a:solidFill>
                  <a:schemeClr val="tx1"/>
                </a:solidFill>
              </a:rPr>
              <a:t>advantage when providing experimental proof for the loss of the knockout protein.</a:t>
            </a:r>
          </a:p>
          <a:p>
            <a:pPr algn="l">
              <a:lnSpc>
                <a:spcPct val="105000"/>
              </a:lnSpc>
            </a:pPr>
            <a:endParaRPr lang="en-US" sz="1600">
              <a:solidFill>
                <a:schemeClr val="tx1"/>
              </a:solidFill>
            </a:endParaRPr>
          </a:p>
          <a:p>
            <a:pPr algn="l">
              <a:lnSpc>
                <a:spcPct val="105000"/>
              </a:lnSpc>
            </a:pPr>
            <a:br>
              <a:rPr lang="en-US" sz="1600">
                <a:solidFill>
                  <a:schemeClr val="tx1"/>
                </a:solidFill>
              </a:rPr>
            </a:br>
            <a:r>
              <a:rPr lang="en-US" sz="1600">
                <a:solidFill>
                  <a:schemeClr val="tx1"/>
                </a:solidFill>
              </a:rPr>
              <a:t> </a:t>
            </a:r>
          </a:p>
          <a:p>
            <a:pPr algn="l">
              <a:lnSpc>
                <a:spcPct val="105000"/>
              </a:lnSpc>
            </a:pPr>
            <a:endParaRPr lang="en-US" sz="1600">
              <a:solidFill>
                <a:schemeClr val="tx1"/>
              </a:solidFill>
            </a:endParaRPr>
          </a:p>
        </p:txBody>
      </p:sp>
    </p:spTree>
    <p:extLst>
      <p:ext uri="{BB962C8B-B14F-4D97-AF65-F5344CB8AC3E}">
        <p14:creationId xmlns:p14="http://schemas.microsoft.com/office/powerpoint/2010/main" val="2152663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4D13B-FF53-6441-51AC-FA0B76EC8DD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5ED9C5F-5521-1052-243D-C97C6BADA185}"/>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47AF5F94-5496-712E-4F7E-6F8E3040A3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127E30E-48F6-65AB-C9F3-334BD2EF6FA8}"/>
              </a:ext>
            </a:extLst>
          </p:cNvPr>
          <p:cNvSpPr>
            <a:spLocks noGrp="1"/>
          </p:cNvSpPr>
          <p:nvPr>
            <p:ph type="sldNum" sz="quarter" idx="12"/>
          </p:nvPr>
        </p:nvSpPr>
        <p:spPr/>
        <p:txBody>
          <a:bodyPr/>
          <a:lstStyle/>
          <a:p>
            <a:fld id="{CBA53E11-492D-48B3-9F9B-09541CA2A39A}" type="slidenum">
              <a:rPr lang="en-GB" smtClean="0"/>
              <a:t>48</a:t>
            </a:fld>
            <a:endParaRPr lang="en-GB"/>
          </a:p>
        </p:txBody>
      </p:sp>
      <p:sp>
        <p:nvSpPr>
          <p:cNvPr id="6" name="TextBox 5">
            <a:extLst>
              <a:ext uri="{FF2B5EF4-FFF2-40B4-BE49-F238E27FC236}">
                <a16:creationId xmlns:a16="http://schemas.microsoft.com/office/drawing/2014/main" id="{39D74852-AC31-A2C0-F0A5-5CB19A58B403}"/>
              </a:ext>
            </a:extLst>
          </p:cNvPr>
          <p:cNvSpPr txBox="1"/>
          <p:nvPr/>
        </p:nvSpPr>
        <p:spPr>
          <a:xfrm>
            <a:off x="2404263" y="3048594"/>
            <a:ext cx="4428094" cy="383607"/>
          </a:xfrm>
          <a:prstGeom prst="rect">
            <a:avLst/>
          </a:prstGeom>
          <a:noFill/>
        </p:spPr>
        <p:txBody>
          <a:bodyPr wrap="none" lIns="0" tIns="0" rIns="0" bIns="0" rtlCol="0">
            <a:noAutofit/>
          </a:bodyPr>
          <a:lstStyle/>
          <a:p>
            <a:pPr algn="l">
              <a:lnSpc>
                <a:spcPct val="105000"/>
              </a:lnSpc>
            </a:pPr>
            <a:r>
              <a:rPr lang="en-US" sz="2400" b="1">
                <a:solidFill>
                  <a:schemeClr val="tx2">
                    <a:lumMod val="60000"/>
                    <a:lumOff val="40000"/>
                  </a:schemeClr>
                </a:solidFill>
              </a:rPr>
              <a:t>Step 3: Select suitable gRNAs</a:t>
            </a:r>
          </a:p>
          <a:p>
            <a:pPr>
              <a:lnSpc>
                <a:spcPct val="105000"/>
              </a:lnSpc>
            </a:pPr>
            <a:endParaRPr lang="en-US" sz="2400" b="1">
              <a:solidFill>
                <a:schemeClr val="tx2">
                  <a:lumMod val="60000"/>
                  <a:lumOff val="40000"/>
                </a:schemeClr>
              </a:solidFill>
            </a:endParaRPr>
          </a:p>
        </p:txBody>
      </p:sp>
      <p:sp>
        <p:nvSpPr>
          <p:cNvPr id="7" name="TextBox 6">
            <a:extLst>
              <a:ext uri="{FF2B5EF4-FFF2-40B4-BE49-F238E27FC236}">
                <a16:creationId xmlns:a16="http://schemas.microsoft.com/office/drawing/2014/main" id="{FE6A3A09-AC98-F62E-BE68-E590EC9B0E84}"/>
              </a:ext>
            </a:extLst>
          </p:cNvPr>
          <p:cNvSpPr txBox="1"/>
          <p:nvPr/>
        </p:nvSpPr>
        <p:spPr>
          <a:xfrm>
            <a:off x="585337" y="3596287"/>
            <a:ext cx="6779290" cy="363386"/>
          </a:xfrm>
          <a:prstGeom prst="rect">
            <a:avLst/>
          </a:prstGeom>
          <a:noFill/>
        </p:spPr>
        <p:txBody>
          <a:bodyPr wrap="none" lIns="0" tIns="0" rIns="0" bIns="0" rtlCol="0">
            <a:noAutofit/>
          </a:bodyPr>
          <a:lstStyle/>
          <a:p>
            <a:pPr>
              <a:lnSpc>
                <a:spcPct val="105000"/>
              </a:lnSpc>
            </a:pPr>
            <a:r>
              <a:rPr lang="en-US" sz="1600"/>
              <a:t>Select sgRNA &gt;50bp from the splice sites, to avoid disruption of splice junctions.</a:t>
            </a:r>
          </a:p>
          <a:p>
            <a:pPr>
              <a:lnSpc>
                <a:spcPct val="105000"/>
              </a:lnSpc>
            </a:pPr>
            <a:endParaRPr lang="en-US" sz="1600">
              <a:solidFill>
                <a:schemeClr val="tx1"/>
              </a:solidFill>
            </a:endParaRPr>
          </a:p>
        </p:txBody>
      </p:sp>
      <p:sp>
        <p:nvSpPr>
          <p:cNvPr id="10" name="TextBox 9">
            <a:extLst>
              <a:ext uri="{FF2B5EF4-FFF2-40B4-BE49-F238E27FC236}">
                <a16:creationId xmlns:a16="http://schemas.microsoft.com/office/drawing/2014/main" id="{99662046-8391-3431-07D0-143E5C039511}"/>
              </a:ext>
            </a:extLst>
          </p:cNvPr>
          <p:cNvSpPr txBox="1"/>
          <p:nvPr/>
        </p:nvSpPr>
        <p:spPr>
          <a:xfrm>
            <a:off x="690337" y="1883465"/>
            <a:ext cx="4001097" cy="363386"/>
          </a:xfrm>
          <a:prstGeom prst="rect">
            <a:avLst/>
          </a:prstGeom>
          <a:noFill/>
        </p:spPr>
        <p:txBody>
          <a:bodyPr wrap="none" lIns="0" tIns="0" rIns="0" bIns="0" rtlCol="0">
            <a:noAutofit/>
          </a:bodyPr>
          <a:lstStyle/>
          <a:p>
            <a:pPr>
              <a:lnSpc>
                <a:spcPct val="105000"/>
              </a:lnSpc>
            </a:pPr>
            <a:r>
              <a:rPr lang="en-US" sz="1600"/>
              <a:t>Avoid sgRNA with less than two mismatches.</a:t>
            </a:r>
            <a:endParaRPr lang="en-US" sz="1600">
              <a:solidFill>
                <a:schemeClr val="tx1"/>
              </a:solidFill>
            </a:endParaRPr>
          </a:p>
        </p:txBody>
      </p:sp>
      <p:sp>
        <p:nvSpPr>
          <p:cNvPr id="11" name="TextBox 10">
            <a:extLst>
              <a:ext uri="{FF2B5EF4-FFF2-40B4-BE49-F238E27FC236}">
                <a16:creationId xmlns:a16="http://schemas.microsoft.com/office/drawing/2014/main" id="{89B90E05-542D-A973-24CA-36F0A14C2153}"/>
              </a:ext>
            </a:extLst>
          </p:cNvPr>
          <p:cNvSpPr txBox="1"/>
          <p:nvPr/>
        </p:nvSpPr>
        <p:spPr>
          <a:xfrm>
            <a:off x="3301987" y="826674"/>
            <a:ext cx="4519840" cy="363386"/>
          </a:xfrm>
          <a:prstGeom prst="rect">
            <a:avLst/>
          </a:prstGeom>
          <a:noFill/>
        </p:spPr>
        <p:txBody>
          <a:bodyPr wrap="none" lIns="0" tIns="0" rIns="0" bIns="0" rtlCol="0">
            <a:noAutofit/>
          </a:bodyPr>
          <a:lstStyle/>
          <a:p>
            <a:pPr>
              <a:lnSpc>
                <a:spcPct val="105000"/>
              </a:lnSpc>
            </a:pPr>
            <a:r>
              <a:rPr lang="en-US" sz="1600"/>
              <a:t>Low off-target scores and high on-target scores.</a:t>
            </a:r>
            <a:endParaRPr lang="en-US" sz="1600">
              <a:solidFill>
                <a:schemeClr val="tx1"/>
              </a:solidFill>
            </a:endParaRPr>
          </a:p>
        </p:txBody>
      </p:sp>
      <p:sp>
        <p:nvSpPr>
          <p:cNvPr id="8" name="TextBox 7">
            <a:extLst>
              <a:ext uri="{FF2B5EF4-FFF2-40B4-BE49-F238E27FC236}">
                <a16:creationId xmlns:a16="http://schemas.microsoft.com/office/drawing/2014/main" id="{6E125977-C4CD-B230-BF60-229F2A1E5008}"/>
              </a:ext>
            </a:extLst>
          </p:cNvPr>
          <p:cNvSpPr txBox="1"/>
          <p:nvPr/>
        </p:nvSpPr>
        <p:spPr>
          <a:xfrm>
            <a:off x="533625" y="5475043"/>
            <a:ext cx="6882713" cy="363385"/>
          </a:xfrm>
          <a:prstGeom prst="rect">
            <a:avLst/>
          </a:prstGeom>
          <a:noFill/>
        </p:spPr>
        <p:txBody>
          <a:bodyPr wrap="none" lIns="0" tIns="0" rIns="0" bIns="0" rtlCol="0">
            <a:noAutofit/>
          </a:bodyPr>
          <a:lstStyle/>
          <a:p>
            <a:pPr algn="l">
              <a:lnSpc>
                <a:spcPct val="105000"/>
              </a:lnSpc>
            </a:pPr>
            <a:r>
              <a:rPr lang="en-US" sz="1600">
                <a:solidFill>
                  <a:schemeClr val="tx1"/>
                </a:solidFill>
              </a:rPr>
              <a:t>If there are no suitable gRNAs, </a:t>
            </a:r>
            <a:r>
              <a:rPr lang="en-US" sz="1600" b="1">
                <a:solidFill>
                  <a:schemeClr val="tx1"/>
                </a:solidFill>
              </a:rPr>
              <a:t>go back to step 2 and identify a new target region</a:t>
            </a:r>
            <a:r>
              <a:rPr lang="en-US" sz="1600">
                <a:solidFill>
                  <a:schemeClr val="tx1"/>
                </a:solidFill>
              </a:rPr>
              <a:t>.</a:t>
            </a:r>
          </a:p>
        </p:txBody>
      </p:sp>
      <p:sp>
        <p:nvSpPr>
          <p:cNvPr id="9" name="Title 1">
            <a:extLst>
              <a:ext uri="{FF2B5EF4-FFF2-40B4-BE49-F238E27FC236}">
                <a16:creationId xmlns:a16="http://schemas.microsoft.com/office/drawing/2014/main" id="{A1465AB3-909A-B28E-DE1E-26B8980CF7E1}"/>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Tree>
    <p:extLst>
      <p:ext uri="{BB962C8B-B14F-4D97-AF65-F5344CB8AC3E}">
        <p14:creationId xmlns:p14="http://schemas.microsoft.com/office/powerpoint/2010/main" val="416177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482D-3115-77F1-48B3-5CAA6437B28F}"/>
              </a:ext>
            </a:extLst>
          </p:cNvPr>
          <p:cNvSpPr>
            <a:spLocks noGrp="1"/>
          </p:cNvSpPr>
          <p:nvPr>
            <p:ph type="title"/>
          </p:nvPr>
        </p:nvSpPr>
        <p:spPr/>
        <p:txBody>
          <a:bodyPr/>
          <a:lstStyle/>
          <a:p>
            <a:r>
              <a:rPr lang="en-US"/>
              <a:t>CRISPR Design Process and Tools</a:t>
            </a:r>
          </a:p>
        </p:txBody>
      </p:sp>
      <p:sp>
        <p:nvSpPr>
          <p:cNvPr id="4" name="Date Placeholder 3">
            <a:extLst>
              <a:ext uri="{FF2B5EF4-FFF2-40B4-BE49-F238E27FC236}">
                <a16:creationId xmlns:a16="http://schemas.microsoft.com/office/drawing/2014/main" id="{A263DE35-6DD6-3A41-DFAD-B6012B705ABB}"/>
              </a:ext>
            </a:extLst>
          </p:cNvPr>
          <p:cNvSpPr>
            <a:spLocks noGrp="1"/>
          </p:cNvSpPr>
          <p:nvPr>
            <p:ph type="dt" sz="half" idx="10"/>
          </p:nvPr>
        </p:nvSpPr>
        <p:spPr/>
        <p:txBody>
          <a:bodyPr/>
          <a:lstStyle/>
          <a:p>
            <a:fld id="{0AB74DC2-91BD-FD4E-80AD-A74CB7861FB5}" type="datetime1">
              <a:rPr lang="en-GB" smtClean="0"/>
              <a:t>30/09/2024</a:t>
            </a:fld>
            <a:endParaRPr lang="en-GB"/>
          </a:p>
        </p:txBody>
      </p:sp>
      <p:sp>
        <p:nvSpPr>
          <p:cNvPr id="5" name="Footer Placeholder 4">
            <a:extLst>
              <a:ext uri="{FF2B5EF4-FFF2-40B4-BE49-F238E27FC236}">
                <a16:creationId xmlns:a16="http://schemas.microsoft.com/office/drawing/2014/main" id="{05EFA56E-2E69-E930-B93A-A4192B34D8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EED1E3-EE5F-AC05-E621-FF3FEC94B27A}"/>
              </a:ext>
            </a:extLst>
          </p:cNvPr>
          <p:cNvSpPr>
            <a:spLocks noGrp="1"/>
          </p:cNvSpPr>
          <p:nvPr>
            <p:ph type="sldNum" sz="quarter" idx="12"/>
          </p:nvPr>
        </p:nvSpPr>
        <p:spPr/>
        <p:txBody>
          <a:bodyPr/>
          <a:lstStyle/>
          <a:p>
            <a:fld id="{CBA53E11-492D-48B3-9F9B-09541CA2A39A}" type="slidenum">
              <a:rPr lang="en-GB" smtClean="0"/>
              <a:t>49</a:t>
            </a:fld>
            <a:endParaRPr lang="en-GB"/>
          </a:p>
        </p:txBody>
      </p:sp>
      <p:pic>
        <p:nvPicPr>
          <p:cNvPr id="8" name="Picture 7" descr="A screenshot of a computer&#10;&#10;Description automatically generated">
            <a:extLst>
              <a:ext uri="{FF2B5EF4-FFF2-40B4-BE49-F238E27FC236}">
                <a16:creationId xmlns:a16="http://schemas.microsoft.com/office/drawing/2014/main" id="{562FC9B0-CED2-DA8F-3E7A-B113FE5CA50C}"/>
              </a:ext>
            </a:extLst>
          </p:cNvPr>
          <p:cNvPicPr>
            <a:picLocks noChangeAspect="1"/>
          </p:cNvPicPr>
          <p:nvPr/>
        </p:nvPicPr>
        <p:blipFill>
          <a:blip r:embed="rId3"/>
          <a:stretch>
            <a:fillRect/>
          </a:stretch>
        </p:blipFill>
        <p:spPr>
          <a:xfrm>
            <a:off x="237937" y="1026135"/>
            <a:ext cx="4682163" cy="3875369"/>
          </a:xfrm>
          <a:prstGeom prst="rect">
            <a:avLst/>
          </a:prstGeom>
        </p:spPr>
      </p:pic>
      <p:sp>
        <p:nvSpPr>
          <p:cNvPr id="10" name="TextBox 9">
            <a:extLst>
              <a:ext uri="{FF2B5EF4-FFF2-40B4-BE49-F238E27FC236}">
                <a16:creationId xmlns:a16="http://schemas.microsoft.com/office/drawing/2014/main" id="{8E34BF89-C47A-FB67-57F0-EDA01B06BFB1}"/>
              </a:ext>
            </a:extLst>
          </p:cNvPr>
          <p:cNvSpPr txBox="1"/>
          <p:nvPr/>
        </p:nvSpPr>
        <p:spPr>
          <a:xfrm>
            <a:off x="237937" y="662749"/>
            <a:ext cx="6779290" cy="363386"/>
          </a:xfrm>
          <a:prstGeom prst="rect">
            <a:avLst/>
          </a:prstGeom>
          <a:noFill/>
        </p:spPr>
        <p:txBody>
          <a:bodyPr wrap="none" lIns="0" tIns="0" rIns="0" bIns="0" rtlCol="0">
            <a:noAutofit/>
          </a:bodyPr>
          <a:lstStyle/>
          <a:p>
            <a:pPr>
              <a:lnSpc>
                <a:spcPct val="105000"/>
              </a:lnSpc>
            </a:pPr>
            <a:r>
              <a:rPr lang="en-US" sz="1600"/>
              <a:t>Go back to the location tab and add a track to the “region in detail”.</a:t>
            </a:r>
          </a:p>
        </p:txBody>
      </p:sp>
      <p:sp>
        <p:nvSpPr>
          <p:cNvPr id="11" name="Up Arrow 10">
            <a:extLst>
              <a:ext uri="{FF2B5EF4-FFF2-40B4-BE49-F238E27FC236}">
                <a16:creationId xmlns:a16="http://schemas.microsoft.com/office/drawing/2014/main" id="{163D6668-BD66-302C-C638-D7FFE00DE323}"/>
              </a:ext>
            </a:extLst>
          </p:cNvPr>
          <p:cNvSpPr/>
          <p:nvPr/>
        </p:nvSpPr>
        <p:spPr>
          <a:xfrm rot="12808716">
            <a:off x="1727369" y="3850368"/>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2" name="Up Arrow 11">
            <a:extLst>
              <a:ext uri="{FF2B5EF4-FFF2-40B4-BE49-F238E27FC236}">
                <a16:creationId xmlns:a16="http://schemas.microsoft.com/office/drawing/2014/main" id="{0B5D046D-D17A-234F-10D0-6C21A4847EF8}"/>
              </a:ext>
            </a:extLst>
          </p:cNvPr>
          <p:cNvSpPr/>
          <p:nvPr/>
        </p:nvSpPr>
        <p:spPr>
          <a:xfrm rot="15088152">
            <a:off x="2728851" y="1452608"/>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395190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A4E27-1ACF-4122-1C31-A7F037B63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C236C4-12E3-29DD-9B59-37D400EFE941}"/>
              </a:ext>
            </a:extLst>
          </p:cNvPr>
          <p:cNvSpPr>
            <a:spLocks noGrp="1"/>
          </p:cNvSpPr>
          <p:nvPr>
            <p:ph type="title"/>
          </p:nvPr>
        </p:nvSpPr>
        <p:spPr/>
        <p:txBody>
          <a:bodyPr/>
          <a:lstStyle/>
          <a:p>
            <a:r>
              <a:rPr lang="en-US"/>
              <a:t>Reference genomes</a:t>
            </a:r>
          </a:p>
        </p:txBody>
      </p:sp>
      <p:sp>
        <p:nvSpPr>
          <p:cNvPr id="3" name="Content Placeholder 2">
            <a:extLst>
              <a:ext uri="{FF2B5EF4-FFF2-40B4-BE49-F238E27FC236}">
                <a16:creationId xmlns:a16="http://schemas.microsoft.com/office/drawing/2014/main" id="{93A26757-AA81-26A1-C4E4-336A1E754ECF}"/>
              </a:ext>
            </a:extLst>
          </p:cNvPr>
          <p:cNvSpPr>
            <a:spLocks noGrp="1"/>
          </p:cNvSpPr>
          <p:nvPr>
            <p:ph idx="1"/>
          </p:nvPr>
        </p:nvSpPr>
        <p:spPr>
          <a:xfrm>
            <a:off x="237754" y="2254116"/>
            <a:ext cx="8667378" cy="3772147"/>
          </a:xfrm>
        </p:spPr>
        <p:txBody>
          <a:bodyPr/>
          <a:lstStyle/>
          <a:p>
            <a:r>
              <a:rPr lang="en-GB"/>
              <a:t>Telomere-to-Telomere (T-2-T) Consortium </a:t>
            </a:r>
            <a:r>
              <a:rPr lang="en-GB" b="1"/>
              <a:t>completely sequenced the entire human genome </a:t>
            </a:r>
            <a:r>
              <a:rPr lang="en-GB"/>
              <a:t>(no gaps) in 2022. </a:t>
            </a:r>
          </a:p>
          <a:p>
            <a:endParaRPr lang="en-GB"/>
          </a:p>
          <a:p>
            <a:r>
              <a:rPr lang="en-GB"/>
              <a:t>High quality telomere-to-telomere assemblies from diploid human genomes.</a:t>
            </a:r>
          </a:p>
          <a:p>
            <a:endParaRPr lang="en-GB"/>
          </a:p>
          <a:p>
            <a:r>
              <a:rPr lang="en-GB" b="1"/>
              <a:t>Y-chromosome was fully sequenced </a:t>
            </a:r>
            <a:r>
              <a:rPr lang="en-GB"/>
              <a:t>for the first time in 2023 providing </a:t>
            </a:r>
            <a:r>
              <a:rPr lang="en-GB" b="0" i="0" u="none" strike="noStrike">
                <a:solidFill>
                  <a:srgbClr val="212121"/>
                </a:solidFill>
                <a:effectLst/>
              </a:rPr>
              <a:t>genetic insight into how it influences male development and health.</a:t>
            </a:r>
            <a:endParaRPr lang="en-GB"/>
          </a:p>
          <a:p>
            <a:endParaRPr lang="en-GB"/>
          </a:p>
          <a:p>
            <a:endParaRPr lang="en-GB"/>
          </a:p>
          <a:p>
            <a:r>
              <a:rPr lang="en-GB"/>
              <a:t>Contribute towards the </a:t>
            </a:r>
            <a:r>
              <a:rPr lang="en-GB" b="1"/>
              <a:t>Human Pangenome Project</a:t>
            </a:r>
            <a:r>
              <a:rPr lang="en-GB"/>
              <a:t>, to generate 350 high quality gapless human genome sequences from ancestrally diverse people. </a:t>
            </a:r>
          </a:p>
          <a:p>
            <a:endParaRPr lang="en-GB"/>
          </a:p>
        </p:txBody>
      </p:sp>
      <p:sp>
        <p:nvSpPr>
          <p:cNvPr id="5" name="Date Placeholder 4">
            <a:extLst>
              <a:ext uri="{FF2B5EF4-FFF2-40B4-BE49-F238E27FC236}">
                <a16:creationId xmlns:a16="http://schemas.microsoft.com/office/drawing/2014/main" id="{CB43C3AC-A9CC-CA69-4414-C8D35FB77E78}"/>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0FF8BF7D-CEA8-457B-B241-B1E22944D7D5}"/>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75BEBE98-C662-1FFD-A127-BC57CD314A85}"/>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5</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FD177984-00E2-4B22-943D-932692E217C2}"/>
              </a:ext>
            </a:extLst>
          </p:cNvPr>
          <p:cNvSpPr>
            <a:spLocks noGrp="1"/>
          </p:cNvSpPr>
          <p:nvPr>
            <p:ph type="subTitle" idx="13"/>
          </p:nvPr>
        </p:nvSpPr>
        <p:spPr/>
        <p:txBody>
          <a:bodyPr/>
          <a:lstStyle/>
          <a:p>
            <a:r>
              <a:rPr lang="en-US"/>
              <a:t>Telomere-to-Telomere Consortium </a:t>
            </a:r>
          </a:p>
        </p:txBody>
      </p:sp>
      <p:pic>
        <p:nvPicPr>
          <p:cNvPr id="8" name="Picture 7">
            <a:extLst>
              <a:ext uri="{FF2B5EF4-FFF2-40B4-BE49-F238E27FC236}">
                <a16:creationId xmlns:a16="http://schemas.microsoft.com/office/drawing/2014/main" id="{FBF031D5-D03E-15CC-6D32-4BC8578BB410}"/>
              </a:ext>
            </a:extLst>
          </p:cNvPr>
          <p:cNvPicPr>
            <a:picLocks noChangeAspect="1"/>
          </p:cNvPicPr>
          <p:nvPr/>
        </p:nvPicPr>
        <p:blipFill>
          <a:blip r:embed="rId3"/>
          <a:stretch>
            <a:fillRect/>
          </a:stretch>
        </p:blipFill>
        <p:spPr>
          <a:xfrm>
            <a:off x="237754" y="831737"/>
            <a:ext cx="1735426" cy="1119224"/>
          </a:xfrm>
          <a:prstGeom prst="rect">
            <a:avLst/>
          </a:prstGeom>
        </p:spPr>
      </p:pic>
    </p:spTree>
    <p:extLst>
      <p:ext uri="{BB962C8B-B14F-4D97-AF65-F5344CB8AC3E}">
        <p14:creationId xmlns:p14="http://schemas.microsoft.com/office/powerpoint/2010/main" val="2793324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16E7F-EEC7-A5A2-D7C7-62D103C9A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64EF2-145D-5B24-D714-D18D8221B861}"/>
              </a:ext>
            </a:extLst>
          </p:cNvPr>
          <p:cNvSpPr>
            <a:spLocks noGrp="1"/>
          </p:cNvSpPr>
          <p:nvPr>
            <p:ph type="title"/>
          </p:nvPr>
        </p:nvSpPr>
        <p:spPr/>
        <p:txBody>
          <a:bodyPr/>
          <a:lstStyle/>
          <a:p>
            <a:r>
              <a:rPr lang="en-US"/>
              <a:t>CRISPR Design Process and Tools</a:t>
            </a:r>
          </a:p>
        </p:txBody>
      </p:sp>
      <p:sp>
        <p:nvSpPr>
          <p:cNvPr id="4" name="Date Placeholder 3">
            <a:extLst>
              <a:ext uri="{FF2B5EF4-FFF2-40B4-BE49-F238E27FC236}">
                <a16:creationId xmlns:a16="http://schemas.microsoft.com/office/drawing/2014/main" id="{BF30EAC3-1B11-8615-FE38-029BA87588D3}"/>
              </a:ext>
            </a:extLst>
          </p:cNvPr>
          <p:cNvSpPr>
            <a:spLocks noGrp="1"/>
          </p:cNvSpPr>
          <p:nvPr>
            <p:ph type="dt" sz="half" idx="10"/>
          </p:nvPr>
        </p:nvSpPr>
        <p:spPr/>
        <p:txBody>
          <a:bodyPr/>
          <a:lstStyle/>
          <a:p>
            <a:fld id="{0AB74DC2-91BD-FD4E-80AD-A74CB7861FB5}" type="datetime1">
              <a:rPr lang="en-GB" smtClean="0"/>
              <a:t>30/09/2024</a:t>
            </a:fld>
            <a:endParaRPr lang="en-GB"/>
          </a:p>
        </p:txBody>
      </p:sp>
      <p:sp>
        <p:nvSpPr>
          <p:cNvPr id="5" name="Footer Placeholder 4">
            <a:extLst>
              <a:ext uri="{FF2B5EF4-FFF2-40B4-BE49-F238E27FC236}">
                <a16:creationId xmlns:a16="http://schemas.microsoft.com/office/drawing/2014/main" id="{9EC764E7-22BE-82B2-F968-8BF34F2FF4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1918E0-2451-2637-633E-47C9CDD9090B}"/>
              </a:ext>
            </a:extLst>
          </p:cNvPr>
          <p:cNvSpPr>
            <a:spLocks noGrp="1"/>
          </p:cNvSpPr>
          <p:nvPr>
            <p:ph type="sldNum" sz="quarter" idx="12"/>
          </p:nvPr>
        </p:nvSpPr>
        <p:spPr/>
        <p:txBody>
          <a:bodyPr/>
          <a:lstStyle/>
          <a:p>
            <a:fld id="{CBA53E11-492D-48B3-9F9B-09541CA2A39A}" type="slidenum">
              <a:rPr lang="en-GB" smtClean="0"/>
              <a:t>50</a:t>
            </a:fld>
            <a:endParaRPr lang="en-GB"/>
          </a:p>
        </p:txBody>
      </p:sp>
      <p:sp>
        <p:nvSpPr>
          <p:cNvPr id="10" name="TextBox 9">
            <a:extLst>
              <a:ext uri="{FF2B5EF4-FFF2-40B4-BE49-F238E27FC236}">
                <a16:creationId xmlns:a16="http://schemas.microsoft.com/office/drawing/2014/main" id="{7A9FB8AF-F92D-0ECB-8701-1797951C79DF}"/>
              </a:ext>
            </a:extLst>
          </p:cNvPr>
          <p:cNvSpPr txBox="1"/>
          <p:nvPr/>
        </p:nvSpPr>
        <p:spPr>
          <a:xfrm>
            <a:off x="238869" y="468917"/>
            <a:ext cx="8773983" cy="568577"/>
          </a:xfrm>
          <a:prstGeom prst="rect">
            <a:avLst/>
          </a:prstGeom>
          <a:noFill/>
        </p:spPr>
        <p:txBody>
          <a:bodyPr wrap="square" lIns="0" tIns="0" rIns="0" bIns="0" rtlCol="0">
            <a:noAutofit/>
          </a:bodyPr>
          <a:lstStyle/>
          <a:p>
            <a:pPr>
              <a:lnSpc>
                <a:spcPct val="105000"/>
              </a:lnSpc>
            </a:pPr>
            <a:r>
              <a:rPr lang="en-US" sz="1600"/>
              <a:t>Guides targeting the forward strand are displayed on the top, and those targeting the reverse strand as shown below.</a:t>
            </a:r>
          </a:p>
        </p:txBody>
      </p:sp>
      <p:pic>
        <p:nvPicPr>
          <p:cNvPr id="9" name="Picture 8" descr="A screenshot of a computer&#10;&#10;Description automatically generated">
            <a:extLst>
              <a:ext uri="{FF2B5EF4-FFF2-40B4-BE49-F238E27FC236}">
                <a16:creationId xmlns:a16="http://schemas.microsoft.com/office/drawing/2014/main" id="{039577B8-D688-117C-6966-613F6F48F42B}"/>
              </a:ext>
            </a:extLst>
          </p:cNvPr>
          <p:cNvPicPr>
            <a:picLocks noChangeAspect="1"/>
          </p:cNvPicPr>
          <p:nvPr/>
        </p:nvPicPr>
        <p:blipFill>
          <a:blip r:embed="rId3"/>
          <a:stretch>
            <a:fillRect/>
          </a:stretch>
        </p:blipFill>
        <p:spPr>
          <a:xfrm>
            <a:off x="238869" y="1188120"/>
            <a:ext cx="7772400" cy="4748046"/>
          </a:xfrm>
          <a:prstGeom prst="rect">
            <a:avLst/>
          </a:prstGeom>
        </p:spPr>
      </p:pic>
      <p:sp>
        <p:nvSpPr>
          <p:cNvPr id="13" name="Up Arrow 12">
            <a:extLst>
              <a:ext uri="{FF2B5EF4-FFF2-40B4-BE49-F238E27FC236}">
                <a16:creationId xmlns:a16="http://schemas.microsoft.com/office/drawing/2014/main" id="{E7C2CE04-75C1-BDDC-ED8C-A457BB727B5A}"/>
              </a:ext>
            </a:extLst>
          </p:cNvPr>
          <p:cNvSpPr/>
          <p:nvPr/>
        </p:nvSpPr>
        <p:spPr>
          <a:xfrm rot="15965829">
            <a:off x="8127478" y="1948331"/>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4" name="Up Arrow 13">
            <a:extLst>
              <a:ext uri="{FF2B5EF4-FFF2-40B4-BE49-F238E27FC236}">
                <a16:creationId xmlns:a16="http://schemas.microsoft.com/office/drawing/2014/main" id="{356D19D8-4143-66C9-A44A-38A136649D30}"/>
              </a:ext>
            </a:extLst>
          </p:cNvPr>
          <p:cNvSpPr/>
          <p:nvPr/>
        </p:nvSpPr>
        <p:spPr>
          <a:xfrm rot="16200000">
            <a:off x="8142012" y="4874677"/>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3150057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EF7A4-7DB3-7A76-006D-4AD8EC47BE4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ADAF012-F7D6-4C92-F197-B8CB1260C949}"/>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9451CFBA-B7FD-58C6-7532-2F00EDAEB93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285E83C-BC4E-7344-9636-F80975B05C8F}"/>
              </a:ext>
            </a:extLst>
          </p:cNvPr>
          <p:cNvSpPr>
            <a:spLocks noGrp="1"/>
          </p:cNvSpPr>
          <p:nvPr>
            <p:ph type="sldNum" sz="quarter" idx="12"/>
          </p:nvPr>
        </p:nvSpPr>
        <p:spPr/>
        <p:txBody>
          <a:bodyPr/>
          <a:lstStyle/>
          <a:p>
            <a:fld id="{CBA53E11-492D-48B3-9F9B-09541CA2A39A}" type="slidenum">
              <a:rPr lang="en-GB" smtClean="0"/>
              <a:t>51</a:t>
            </a:fld>
            <a:endParaRPr lang="en-GB"/>
          </a:p>
        </p:txBody>
      </p:sp>
      <p:sp>
        <p:nvSpPr>
          <p:cNvPr id="5" name="TextBox 4">
            <a:extLst>
              <a:ext uri="{FF2B5EF4-FFF2-40B4-BE49-F238E27FC236}">
                <a16:creationId xmlns:a16="http://schemas.microsoft.com/office/drawing/2014/main" id="{48E2A66A-E2FD-7E82-EC92-BEBA03041909}"/>
              </a:ext>
            </a:extLst>
          </p:cNvPr>
          <p:cNvSpPr txBox="1"/>
          <p:nvPr/>
        </p:nvSpPr>
        <p:spPr>
          <a:xfrm>
            <a:off x="1247082" y="1468807"/>
            <a:ext cx="4986498" cy="705112"/>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7" name="Picture 6" descr="A screenshot of a computer&#10;&#10;Description automatically generated">
            <a:extLst>
              <a:ext uri="{FF2B5EF4-FFF2-40B4-BE49-F238E27FC236}">
                <a16:creationId xmlns:a16="http://schemas.microsoft.com/office/drawing/2014/main" id="{F0F01ADF-5029-E341-3A40-06A5A18DF000}"/>
              </a:ext>
            </a:extLst>
          </p:cNvPr>
          <p:cNvPicPr>
            <a:picLocks noChangeAspect="1"/>
          </p:cNvPicPr>
          <p:nvPr/>
        </p:nvPicPr>
        <p:blipFill>
          <a:blip r:embed="rId3"/>
          <a:stretch>
            <a:fillRect/>
          </a:stretch>
        </p:blipFill>
        <p:spPr>
          <a:xfrm>
            <a:off x="354052" y="959779"/>
            <a:ext cx="7772400" cy="4708101"/>
          </a:xfrm>
          <a:prstGeom prst="rect">
            <a:avLst/>
          </a:prstGeom>
        </p:spPr>
      </p:pic>
      <p:sp>
        <p:nvSpPr>
          <p:cNvPr id="8" name="Title 1">
            <a:extLst>
              <a:ext uri="{FF2B5EF4-FFF2-40B4-BE49-F238E27FC236}">
                <a16:creationId xmlns:a16="http://schemas.microsoft.com/office/drawing/2014/main" id="{F26CC8E7-2A3D-0477-3B1B-4640DA0FFFD2}"/>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
        <p:nvSpPr>
          <p:cNvPr id="10" name="TextBox 9">
            <a:extLst>
              <a:ext uri="{FF2B5EF4-FFF2-40B4-BE49-F238E27FC236}">
                <a16:creationId xmlns:a16="http://schemas.microsoft.com/office/drawing/2014/main" id="{2588EFD5-5F05-7372-7FFF-3949924BB609}"/>
              </a:ext>
            </a:extLst>
          </p:cNvPr>
          <p:cNvSpPr txBox="1"/>
          <p:nvPr/>
        </p:nvSpPr>
        <p:spPr>
          <a:xfrm>
            <a:off x="354052" y="588211"/>
            <a:ext cx="8017421" cy="371568"/>
          </a:xfrm>
          <a:prstGeom prst="rect">
            <a:avLst/>
          </a:prstGeom>
          <a:noFill/>
        </p:spPr>
        <p:txBody>
          <a:bodyPr wrap="square" lIns="0" tIns="0" rIns="0" bIns="0" rtlCol="0">
            <a:noAutofit/>
          </a:bodyPr>
          <a:lstStyle/>
          <a:p>
            <a:pPr>
              <a:lnSpc>
                <a:spcPct val="105000"/>
              </a:lnSpc>
            </a:pPr>
            <a:r>
              <a:rPr lang="en-US" sz="1600"/>
              <a:t>Information and links to other sources are available for each guide. </a:t>
            </a:r>
          </a:p>
        </p:txBody>
      </p:sp>
      <p:sp>
        <p:nvSpPr>
          <p:cNvPr id="11" name="Up Arrow 10">
            <a:extLst>
              <a:ext uri="{FF2B5EF4-FFF2-40B4-BE49-F238E27FC236}">
                <a16:creationId xmlns:a16="http://schemas.microsoft.com/office/drawing/2014/main" id="{891B5B3E-34EA-F65E-DB7A-D94CC56D4D19}"/>
              </a:ext>
            </a:extLst>
          </p:cNvPr>
          <p:cNvSpPr/>
          <p:nvPr/>
        </p:nvSpPr>
        <p:spPr>
          <a:xfrm rot="15965829">
            <a:off x="6723131" y="2432152"/>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146011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C8C77-665D-28E7-9A74-1ED3DD65F628}"/>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068CCA0-9DDD-6D7B-C216-7F9C0E0971FE}"/>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FD9CC458-4144-B639-4443-577F69D5FB8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5F0E80A-20D8-4398-ED32-90FA27527197}"/>
              </a:ext>
            </a:extLst>
          </p:cNvPr>
          <p:cNvSpPr>
            <a:spLocks noGrp="1"/>
          </p:cNvSpPr>
          <p:nvPr>
            <p:ph type="sldNum" sz="quarter" idx="12"/>
          </p:nvPr>
        </p:nvSpPr>
        <p:spPr/>
        <p:txBody>
          <a:bodyPr/>
          <a:lstStyle/>
          <a:p>
            <a:fld id="{CBA53E11-492D-48B3-9F9B-09541CA2A39A}" type="slidenum">
              <a:rPr lang="en-GB" smtClean="0"/>
              <a:t>52</a:t>
            </a:fld>
            <a:endParaRPr lang="en-GB"/>
          </a:p>
        </p:txBody>
      </p:sp>
      <p:sp>
        <p:nvSpPr>
          <p:cNvPr id="12" name="Title 1">
            <a:extLst>
              <a:ext uri="{FF2B5EF4-FFF2-40B4-BE49-F238E27FC236}">
                <a16:creationId xmlns:a16="http://schemas.microsoft.com/office/drawing/2014/main" id="{F7D46661-5BC7-3224-69D8-542AB4C1FF74}"/>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pic>
        <p:nvPicPr>
          <p:cNvPr id="9" name="Picture 8" descr="A screenshot of a computer&#10;&#10;Description automatically generated">
            <a:extLst>
              <a:ext uri="{FF2B5EF4-FFF2-40B4-BE49-F238E27FC236}">
                <a16:creationId xmlns:a16="http://schemas.microsoft.com/office/drawing/2014/main" id="{8332D6DF-349F-0336-7993-7656724D1DBB}"/>
              </a:ext>
            </a:extLst>
          </p:cNvPr>
          <p:cNvPicPr>
            <a:picLocks noChangeAspect="1"/>
          </p:cNvPicPr>
          <p:nvPr/>
        </p:nvPicPr>
        <p:blipFill>
          <a:blip r:embed="rId3"/>
          <a:stretch>
            <a:fillRect/>
          </a:stretch>
        </p:blipFill>
        <p:spPr>
          <a:xfrm>
            <a:off x="238869" y="523857"/>
            <a:ext cx="7195422" cy="5810285"/>
          </a:xfrm>
          <a:prstGeom prst="rect">
            <a:avLst/>
          </a:prstGeom>
        </p:spPr>
      </p:pic>
      <p:sp>
        <p:nvSpPr>
          <p:cNvPr id="10" name="Up Arrow 9">
            <a:extLst>
              <a:ext uri="{FF2B5EF4-FFF2-40B4-BE49-F238E27FC236}">
                <a16:creationId xmlns:a16="http://schemas.microsoft.com/office/drawing/2014/main" id="{22039CC7-2AC1-A5C3-09D6-E5DC644859B8}"/>
              </a:ext>
            </a:extLst>
          </p:cNvPr>
          <p:cNvSpPr/>
          <p:nvPr/>
        </p:nvSpPr>
        <p:spPr>
          <a:xfrm rot="16200000">
            <a:off x="7557053" y="5286625"/>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1" name="Up Arrow 10">
            <a:extLst>
              <a:ext uri="{FF2B5EF4-FFF2-40B4-BE49-F238E27FC236}">
                <a16:creationId xmlns:a16="http://schemas.microsoft.com/office/drawing/2014/main" id="{123B3263-540C-098C-B0FD-E4774B33D404}"/>
              </a:ext>
            </a:extLst>
          </p:cNvPr>
          <p:cNvSpPr/>
          <p:nvPr/>
        </p:nvSpPr>
        <p:spPr>
          <a:xfrm rot="16200000">
            <a:off x="2880501" y="1572704"/>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3834178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65165-DF2B-7B19-9FA5-4A5C826DE17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3C0FC8A-687A-AB6F-08B4-88EEB291566D}"/>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0D232190-F343-D502-AA51-E3FCF983893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A18C98-AC3A-DEBB-FCA1-CF140A7590D3}"/>
              </a:ext>
            </a:extLst>
          </p:cNvPr>
          <p:cNvSpPr>
            <a:spLocks noGrp="1"/>
          </p:cNvSpPr>
          <p:nvPr>
            <p:ph type="sldNum" sz="quarter" idx="12"/>
          </p:nvPr>
        </p:nvSpPr>
        <p:spPr/>
        <p:txBody>
          <a:bodyPr/>
          <a:lstStyle/>
          <a:p>
            <a:fld id="{CBA53E11-492D-48B3-9F9B-09541CA2A39A}" type="slidenum">
              <a:rPr lang="en-GB" smtClean="0"/>
              <a:t>53</a:t>
            </a:fld>
            <a:endParaRPr lang="en-GB"/>
          </a:p>
        </p:txBody>
      </p:sp>
      <p:sp>
        <p:nvSpPr>
          <p:cNvPr id="5" name="TextBox 4">
            <a:extLst>
              <a:ext uri="{FF2B5EF4-FFF2-40B4-BE49-F238E27FC236}">
                <a16:creationId xmlns:a16="http://schemas.microsoft.com/office/drawing/2014/main" id="{7F264356-D9F0-C078-08B9-FA2D8A20828D}"/>
              </a:ext>
            </a:extLst>
          </p:cNvPr>
          <p:cNvSpPr txBox="1"/>
          <p:nvPr/>
        </p:nvSpPr>
        <p:spPr>
          <a:xfrm>
            <a:off x="1247082" y="1468807"/>
            <a:ext cx="4986498" cy="705112"/>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pic>
        <p:nvPicPr>
          <p:cNvPr id="7" name="Picture 6" descr="A screenshot of a computer&#10;&#10;Description automatically generated">
            <a:extLst>
              <a:ext uri="{FF2B5EF4-FFF2-40B4-BE49-F238E27FC236}">
                <a16:creationId xmlns:a16="http://schemas.microsoft.com/office/drawing/2014/main" id="{EE994C28-F645-319B-2237-976B4C7BF8DA}"/>
              </a:ext>
            </a:extLst>
          </p:cNvPr>
          <p:cNvPicPr>
            <a:picLocks noChangeAspect="1"/>
          </p:cNvPicPr>
          <p:nvPr/>
        </p:nvPicPr>
        <p:blipFill>
          <a:blip r:embed="rId3"/>
          <a:stretch>
            <a:fillRect/>
          </a:stretch>
        </p:blipFill>
        <p:spPr>
          <a:xfrm>
            <a:off x="354052" y="959779"/>
            <a:ext cx="7772400" cy="4708101"/>
          </a:xfrm>
          <a:prstGeom prst="rect">
            <a:avLst/>
          </a:prstGeom>
        </p:spPr>
      </p:pic>
      <p:sp>
        <p:nvSpPr>
          <p:cNvPr id="8" name="Title 1">
            <a:extLst>
              <a:ext uri="{FF2B5EF4-FFF2-40B4-BE49-F238E27FC236}">
                <a16:creationId xmlns:a16="http://schemas.microsoft.com/office/drawing/2014/main" id="{C3826A2C-F5FB-1FC9-61A3-7BB8EBFA2771}"/>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
        <p:nvSpPr>
          <p:cNvPr id="10" name="TextBox 9">
            <a:extLst>
              <a:ext uri="{FF2B5EF4-FFF2-40B4-BE49-F238E27FC236}">
                <a16:creationId xmlns:a16="http://schemas.microsoft.com/office/drawing/2014/main" id="{52573EAA-9BA9-FB84-A9C2-589E05DD383C}"/>
              </a:ext>
            </a:extLst>
          </p:cNvPr>
          <p:cNvSpPr txBox="1"/>
          <p:nvPr/>
        </p:nvSpPr>
        <p:spPr>
          <a:xfrm>
            <a:off x="354052" y="588211"/>
            <a:ext cx="8017421" cy="371568"/>
          </a:xfrm>
          <a:prstGeom prst="rect">
            <a:avLst/>
          </a:prstGeom>
          <a:noFill/>
        </p:spPr>
        <p:txBody>
          <a:bodyPr wrap="square" lIns="0" tIns="0" rIns="0" bIns="0" rtlCol="0">
            <a:noAutofit/>
          </a:bodyPr>
          <a:lstStyle/>
          <a:p>
            <a:pPr>
              <a:lnSpc>
                <a:spcPct val="105000"/>
              </a:lnSpc>
            </a:pPr>
            <a:r>
              <a:rPr lang="en-US" sz="1600"/>
              <a:t>Information and links to other sources are available for each guide. </a:t>
            </a:r>
          </a:p>
        </p:txBody>
      </p:sp>
      <p:sp>
        <p:nvSpPr>
          <p:cNvPr id="11" name="Up Arrow 10">
            <a:extLst>
              <a:ext uri="{FF2B5EF4-FFF2-40B4-BE49-F238E27FC236}">
                <a16:creationId xmlns:a16="http://schemas.microsoft.com/office/drawing/2014/main" id="{5C93ACF1-4F70-8BF0-B5BB-EFC26F5AD8E9}"/>
              </a:ext>
            </a:extLst>
          </p:cNvPr>
          <p:cNvSpPr/>
          <p:nvPr/>
        </p:nvSpPr>
        <p:spPr>
          <a:xfrm rot="15965829">
            <a:off x="6723130" y="3330005"/>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2" name="TextBox 11">
            <a:extLst>
              <a:ext uri="{FF2B5EF4-FFF2-40B4-BE49-F238E27FC236}">
                <a16:creationId xmlns:a16="http://schemas.microsoft.com/office/drawing/2014/main" id="{328E6710-B8EA-B1B2-0BBA-178F2E4EE180}"/>
              </a:ext>
            </a:extLst>
          </p:cNvPr>
          <p:cNvSpPr txBox="1"/>
          <p:nvPr/>
        </p:nvSpPr>
        <p:spPr>
          <a:xfrm>
            <a:off x="354052" y="6160876"/>
            <a:ext cx="2734407" cy="238266"/>
          </a:xfrm>
          <a:prstGeom prst="rect">
            <a:avLst/>
          </a:prstGeom>
          <a:noFill/>
        </p:spPr>
        <p:txBody>
          <a:bodyPr wrap="none" lIns="0" tIns="0" rIns="0" bIns="0" rtlCol="0">
            <a:noAutofit/>
          </a:bodyPr>
          <a:lstStyle/>
          <a:p>
            <a:pPr>
              <a:lnSpc>
                <a:spcPct val="105000"/>
              </a:lnSpc>
            </a:pPr>
            <a:r>
              <a:rPr lang="en-US" sz="1200">
                <a:solidFill>
                  <a:schemeClr val="tx1"/>
                </a:solidFill>
              </a:rPr>
              <a:t>Nat </a:t>
            </a:r>
            <a:r>
              <a:rPr lang="en-US" sz="1200" err="1">
                <a:solidFill>
                  <a:schemeClr val="tx1"/>
                </a:solidFill>
              </a:rPr>
              <a:t>Biotechnol</a:t>
            </a:r>
            <a:r>
              <a:rPr lang="en-US" sz="1200">
                <a:solidFill>
                  <a:schemeClr val="tx1"/>
                </a:solidFill>
              </a:rPr>
              <a:t> 37, 64–72 (2019)</a:t>
            </a:r>
          </a:p>
        </p:txBody>
      </p:sp>
    </p:spTree>
    <p:extLst>
      <p:ext uri="{BB962C8B-B14F-4D97-AF65-F5344CB8AC3E}">
        <p14:creationId xmlns:p14="http://schemas.microsoft.com/office/powerpoint/2010/main" val="2123895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CDEE4-7BDC-7FDA-75A7-8D0587368DF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E72A56D-E6A7-8A47-2B5A-86B349C1D839}"/>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F5AA8AE8-EFB7-DEC5-2DE0-217072F7384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1ADD1DA-6A32-F58B-E1B1-0BD621C827D5}"/>
              </a:ext>
            </a:extLst>
          </p:cNvPr>
          <p:cNvSpPr>
            <a:spLocks noGrp="1"/>
          </p:cNvSpPr>
          <p:nvPr>
            <p:ph type="sldNum" sz="quarter" idx="12"/>
          </p:nvPr>
        </p:nvSpPr>
        <p:spPr/>
        <p:txBody>
          <a:bodyPr/>
          <a:lstStyle/>
          <a:p>
            <a:fld id="{CBA53E11-492D-48B3-9F9B-09541CA2A39A}" type="slidenum">
              <a:rPr lang="en-GB" smtClean="0"/>
              <a:t>54</a:t>
            </a:fld>
            <a:endParaRPr lang="en-GB"/>
          </a:p>
        </p:txBody>
      </p:sp>
      <p:sp>
        <p:nvSpPr>
          <p:cNvPr id="5" name="TextBox 4">
            <a:extLst>
              <a:ext uri="{FF2B5EF4-FFF2-40B4-BE49-F238E27FC236}">
                <a16:creationId xmlns:a16="http://schemas.microsoft.com/office/drawing/2014/main" id="{D549C644-E019-AA71-CDF8-2951141813C6}"/>
              </a:ext>
            </a:extLst>
          </p:cNvPr>
          <p:cNvSpPr txBox="1"/>
          <p:nvPr/>
        </p:nvSpPr>
        <p:spPr>
          <a:xfrm>
            <a:off x="1247082" y="1468807"/>
            <a:ext cx="4986498" cy="705112"/>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sp>
        <p:nvSpPr>
          <p:cNvPr id="8" name="Title 1">
            <a:extLst>
              <a:ext uri="{FF2B5EF4-FFF2-40B4-BE49-F238E27FC236}">
                <a16:creationId xmlns:a16="http://schemas.microsoft.com/office/drawing/2014/main" id="{54B095CB-862D-39B4-9805-718DC265B05B}"/>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
        <p:nvSpPr>
          <p:cNvPr id="10" name="TextBox 9">
            <a:extLst>
              <a:ext uri="{FF2B5EF4-FFF2-40B4-BE49-F238E27FC236}">
                <a16:creationId xmlns:a16="http://schemas.microsoft.com/office/drawing/2014/main" id="{359AB780-25A8-12D2-9E72-B04928A12A36}"/>
              </a:ext>
            </a:extLst>
          </p:cNvPr>
          <p:cNvSpPr txBox="1"/>
          <p:nvPr/>
        </p:nvSpPr>
        <p:spPr>
          <a:xfrm>
            <a:off x="354052" y="588211"/>
            <a:ext cx="8017421" cy="371568"/>
          </a:xfrm>
          <a:prstGeom prst="rect">
            <a:avLst/>
          </a:prstGeom>
          <a:noFill/>
        </p:spPr>
        <p:txBody>
          <a:bodyPr wrap="square" lIns="0" tIns="0" rIns="0" bIns="0" rtlCol="0">
            <a:noAutofit/>
          </a:bodyPr>
          <a:lstStyle/>
          <a:p>
            <a:pPr>
              <a:lnSpc>
                <a:spcPct val="105000"/>
              </a:lnSpc>
            </a:pPr>
            <a:r>
              <a:rPr lang="en-US" sz="1600"/>
              <a:t>Generate a list of sgRNAs rather than selecting them individually.</a:t>
            </a:r>
          </a:p>
        </p:txBody>
      </p:sp>
      <p:sp>
        <p:nvSpPr>
          <p:cNvPr id="11" name="Up Arrow 10">
            <a:extLst>
              <a:ext uri="{FF2B5EF4-FFF2-40B4-BE49-F238E27FC236}">
                <a16:creationId xmlns:a16="http://schemas.microsoft.com/office/drawing/2014/main" id="{EA242F97-219F-D316-6046-FE42BE162998}"/>
              </a:ext>
            </a:extLst>
          </p:cNvPr>
          <p:cNvSpPr/>
          <p:nvPr/>
        </p:nvSpPr>
        <p:spPr>
          <a:xfrm rot="15965829">
            <a:off x="6508887" y="3472342"/>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14" name="Picture 13" descr="A screenshot of a computer&#10;&#10;Description automatically generated">
            <a:extLst>
              <a:ext uri="{FF2B5EF4-FFF2-40B4-BE49-F238E27FC236}">
                <a16:creationId xmlns:a16="http://schemas.microsoft.com/office/drawing/2014/main" id="{7B7AEA0A-ADDF-0D8F-DE65-C9AE0F2ECD8B}"/>
              </a:ext>
            </a:extLst>
          </p:cNvPr>
          <p:cNvPicPr>
            <a:picLocks noChangeAspect="1"/>
          </p:cNvPicPr>
          <p:nvPr/>
        </p:nvPicPr>
        <p:blipFill>
          <a:blip r:embed="rId3"/>
          <a:stretch>
            <a:fillRect/>
          </a:stretch>
        </p:blipFill>
        <p:spPr>
          <a:xfrm>
            <a:off x="354052" y="862007"/>
            <a:ext cx="6024093" cy="5148276"/>
          </a:xfrm>
          <a:prstGeom prst="rect">
            <a:avLst/>
          </a:prstGeom>
        </p:spPr>
      </p:pic>
    </p:spTree>
    <p:extLst>
      <p:ext uri="{BB962C8B-B14F-4D97-AF65-F5344CB8AC3E}">
        <p14:creationId xmlns:p14="http://schemas.microsoft.com/office/powerpoint/2010/main" val="5433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8F1C1-FB75-560C-DCAB-4454A693CC0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7901849-E12F-2746-52FF-BB8BB320C4C7}"/>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1519E567-A91B-F153-1479-70A4542AEAB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D60136D-7320-0271-F544-A90DCA470A1F}"/>
              </a:ext>
            </a:extLst>
          </p:cNvPr>
          <p:cNvSpPr>
            <a:spLocks noGrp="1"/>
          </p:cNvSpPr>
          <p:nvPr>
            <p:ph type="sldNum" sz="quarter" idx="12"/>
          </p:nvPr>
        </p:nvSpPr>
        <p:spPr/>
        <p:txBody>
          <a:bodyPr/>
          <a:lstStyle/>
          <a:p>
            <a:fld id="{CBA53E11-492D-48B3-9F9B-09541CA2A39A}" type="slidenum">
              <a:rPr lang="en-GB" smtClean="0"/>
              <a:t>55</a:t>
            </a:fld>
            <a:endParaRPr lang="en-GB"/>
          </a:p>
        </p:txBody>
      </p:sp>
      <p:sp>
        <p:nvSpPr>
          <p:cNvPr id="5" name="TextBox 4">
            <a:extLst>
              <a:ext uri="{FF2B5EF4-FFF2-40B4-BE49-F238E27FC236}">
                <a16:creationId xmlns:a16="http://schemas.microsoft.com/office/drawing/2014/main" id="{1C841C4D-CDDD-7686-2DCF-CD21FDC01F84}"/>
              </a:ext>
            </a:extLst>
          </p:cNvPr>
          <p:cNvSpPr txBox="1"/>
          <p:nvPr/>
        </p:nvSpPr>
        <p:spPr>
          <a:xfrm>
            <a:off x="1247082" y="1468807"/>
            <a:ext cx="4986498" cy="705112"/>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sp>
        <p:nvSpPr>
          <p:cNvPr id="8" name="Title 1">
            <a:extLst>
              <a:ext uri="{FF2B5EF4-FFF2-40B4-BE49-F238E27FC236}">
                <a16:creationId xmlns:a16="http://schemas.microsoft.com/office/drawing/2014/main" id="{DF5152AB-1095-88CB-CD15-844C7AD77982}"/>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
        <p:nvSpPr>
          <p:cNvPr id="11" name="Up Arrow 10">
            <a:extLst>
              <a:ext uri="{FF2B5EF4-FFF2-40B4-BE49-F238E27FC236}">
                <a16:creationId xmlns:a16="http://schemas.microsoft.com/office/drawing/2014/main" id="{55357320-5AD1-EF6D-10AC-6BCE4B0BD7E5}"/>
              </a:ext>
            </a:extLst>
          </p:cNvPr>
          <p:cNvSpPr/>
          <p:nvPr/>
        </p:nvSpPr>
        <p:spPr>
          <a:xfrm rot="15965829">
            <a:off x="6508887" y="3472342"/>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97D5ECA0-51BE-3DE4-5846-690FD325876D}"/>
              </a:ext>
            </a:extLst>
          </p:cNvPr>
          <p:cNvPicPr>
            <a:picLocks noChangeAspect="1"/>
          </p:cNvPicPr>
          <p:nvPr/>
        </p:nvPicPr>
        <p:blipFill>
          <a:blip r:embed="rId3"/>
          <a:stretch>
            <a:fillRect/>
          </a:stretch>
        </p:blipFill>
        <p:spPr>
          <a:xfrm>
            <a:off x="237753" y="465604"/>
            <a:ext cx="6799151" cy="5681989"/>
          </a:xfrm>
          <a:prstGeom prst="rect">
            <a:avLst/>
          </a:prstGeom>
        </p:spPr>
      </p:pic>
    </p:spTree>
    <p:extLst>
      <p:ext uri="{BB962C8B-B14F-4D97-AF65-F5344CB8AC3E}">
        <p14:creationId xmlns:p14="http://schemas.microsoft.com/office/powerpoint/2010/main" val="10970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38001-08DA-D317-1E3F-2EE6BB06150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7D030E9-E989-0A24-826F-63032C6E73B9}"/>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49F90639-E50E-6084-E54B-4B5024A592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B783777-00BB-9B58-BB83-F804C19CA4ED}"/>
              </a:ext>
            </a:extLst>
          </p:cNvPr>
          <p:cNvSpPr>
            <a:spLocks noGrp="1"/>
          </p:cNvSpPr>
          <p:nvPr>
            <p:ph type="sldNum" sz="quarter" idx="12"/>
          </p:nvPr>
        </p:nvSpPr>
        <p:spPr/>
        <p:txBody>
          <a:bodyPr/>
          <a:lstStyle/>
          <a:p>
            <a:fld id="{CBA53E11-492D-48B3-9F9B-09541CA2A39A}" type="slidenum">
              <a:rPr lang="en-GB" smtClean="0"/>
              <a:t>56</a:t>
            </a:fld>
            <a:endParaRPr lang="en-GB"/>
          </a:p>
        </p:txBody>
      </p:sp>
      <p:sp>
        <p:nvSpPr>
          <p:cNvPr id="6" name="TextBox 5">
            <a:extLst>
              <a:ext uri="{FF2B5EF4-FFF2-40B4-BE49-F238E27FC236}">
                <a16:creationId xmlns:a16="http://schemas.microsoft.com/office/drawing/2014/main" id="{521E51D1-03B2-9285-72E5-B227F2E36D95}"/>
              </a:ext>
            </a:extLst>
          </p:cNvPr>
          <p:cNvSpPr txBox="1"/>
          <p:nvPr/>
        </p:nvSpPr>
        <p:spPr>
          <a:xfrm>
            <a:off x="2404263" y="3048594"/>
            <a:ext cx="4428094" cy="383607"/>
          </a:xfrm>
          <a:prstGeom prst="rect">
            <a:avLst/>
          </a:prstGeom>
          <a:noFill/>
        </p:spPr>
        <p:txBody>
          <a:bodyPr wrap="none" lIns="0" tIns="0" rIns="0" bIns="0" rtlCol="0">
            <a:noAutofit/>
          </a:bodyPr>
          <a:lstStyle/>
          <a:p>
            <a:pPr>
              <a:lnSpc>
                <a:spcPct val="105000"/>
              </a:lnSpc>
            </a:pPr>
            <a:r>
              <a:rPr lang="en-US" sz="2400" b="1">
                <a:solidFill>
                  <a:schemeClr val="tx2">
                    <a:lumMod val="60000"/>
                    <a:lumOff val="40000"/>
                  </a:schemeClr>
                </a:solidFill>
              </a:rPr>
              <a:t>Step 4: Design genotyping primers</a:t>
            </a:r>
          </a:p>
          <a:p>
            <a:pPr>
              <a:lnSpc>
                <a:spcPct val="105000"/>
              </a:lnSpc>
            </a:pPr>
            <a:endParaRPr lang="en-US" sz="2400" b="1">
              <a:solidFill>
                <a:schemeClr val="tx2">
                  <a:lumMod val="60000"/>
                  <a:lumOff val="40000"/>
                </a:schemeClr>
              </a:solidFill>
            </a:endParaRPr>
          </a:p>
        </p:txBody>
      </p:sp>
      <p:sp>
        <p:nvSpPr>
          <p:cNvPr id="7" name="TextBox 6">
            <a:extLst>
              <a:ext uri="{FF2B5EF4-FFF2-40B4-BE49-F238E27FC236}">
                <a16:creationId xmlns:a16="http://schemas.microsoft.com/office/drawing/2014/main" id="{991EF3B9-A128-D24F-67DB-22979FD0EC70}"/>
              </a:ext>
            </a:extLst>
          </p:cNvPr>
          <p:cNvSpPr txBox="1"/>
          <p:nvPr/>
        </p:nvSpPr>
        <p:spPr>
          <a:xfrm>
            <a:off x="617071" y="3816389"/>
            <a:ext cx="6779290" cy="363386"/>
          </a:xfrm>
          <a:prstGeom prst="rect">
            <a:avLst/>
          </a:prstGeom>
          <a:noFill/>
        </p:spPr>
        <p:txBody>
          <a:bodyPr wrap="none" lIns="0" tIns="0" rIns="0" bIns="0" rtlCol="0">
            <a:noAutofit/>
          </a:bodyPr>
          <a:lstStyle/>
          <a:p>
            <a:pPr>
              <a:lnSpc>
                <a:spcPct val="105000"/>
              </a:lnSpc>
            </a:pPr>
            <a:r>
              <a:rPr lang="en-US" sz="1600"/>
              <a:t>https://</a:t>
            </a:r>
            <a:r>
              <a:rPr lang="en-US" sz="1600" err="1"/>
              <a:t>www.ncbi.nlm.nih.gov</a:t>
            </a:r>
            <a:r>
              <a:rPr lang="en-US" sz="1600"/>
              <a:t>/tools/primer-blast/ </a:t>
            </a:r>
          </a:p>
        </p:txBody>
      </p:sp>
      <p:sp>
        <p:nvSpPr>
          <p:cNvPr id="10" name="TextBox 9">
            <a:extLst>
              <a:ext uri="{FF2B5EF4-FFF2-40B4-BE49-F238E27FC236}">
                <a16:creationId xmlns:a16="http://schemas.microsoft.com/office/drawing/2014/main" id="{08BC7584-9918-F479-5CF4-E6707AA02777}"/>
              </a:ext>
            </a:extLst>
          </p:cNvPr>
          <p:cNvSpPr txBox="1"/>
          <p:nvPr/>
        </p:nvSpPr>
        <p:spPr>
          <a:xfrm>
            <a:off x="690337" y="1883465"/>
            <a:ext cx="7069706" cy="657878"/>
          </a:xfrm>
          <a:prstGeom prst="rect">
            <a:avLst/>
          </a:prstGeom>
          <a:noFill/>
        </p:spPr>
        <p:txBody>
          <a:bodyPr wrap="none" lIns="0" tIns="0" rIns="0" bIns="0" rtlCol="0">
            <a:noAutofit/>
          </a:bodyPr>
          <a:lstStyle/>
          <a:p>
            <a:pPr>
              <a:lnSpc>
                <a:spcPct val="105000"/>
              </a:lnSpc>
            </a:pPr>
            <a:r>
              <a:rPr lang="en-US" sz="1600" b="1"/>
              <a:t>If there are no unique genotyping primers available, then go back to the previous</a:t>
            </a:r>
          </a:p>
          <a:p>
            <a:pPr>
              <a:lnSpc>
                <a:spcPct val="105000"/>
              </a:lnSpc>
            </a:pPr>
            <a:r>
              <a:rPr lang="en-US" sz="1600" b="1"/>
              <a:t> stages and select an alternative gRNA and/or target region</a:t>
            </a:r>
            <a:endParaRPr lang="en-US" sz="1600" b="1">
              <a:solidFill>
                <a:schemeClr val="tx1"/>
              </a:solidFill>
            </a:endParaRPr>
          </a:p>
        </p:txBody>
      </p:sp>
      <p:sp>
        <p:nvSpPr>
          <p:cNvPr id="11" name="TextBox 10">
            <a:extLst>
              <a:ext uri="{FF2B5EF4-FFF2-40B4-BE49-F238E27FC236}">
                <a16:creationId xmlns:a16="http://schemas.microsoft.com/office/drawing/2014/main" id="{32AD7098-CFC4-8914-DA7D-5A708A11256C}"/>
              </a:ext>
            </a:extLst>
          </p:cNvPr>
          <p:cNvSpPr txBox="1"/>
          <p:nvPr/>
        </p:nvSpPr>
        <p:spPr>
          <a:xfrm>
            <a:off x="3301987" y="826674"/>
            <a:ext cx="4878186" cy="383606"/>
          </a:xfrm>
          <a:prstGeom prst="rect">
            <a:avLst/>
          </a:prstGeom>
          <a:noFill/>
        </p:spPr>
        <p:txBody>
          <a:bodyPr wrap="none" lIns="0" tIns="0" rIns="0" bIns="0" rtlCol="0">
            <a:noAutofit/>
          </a:bodyPr>
          <a:lstStyle/>
          <a:p>
            <a:pPr>
              <a:lnSpc>
                <a:spcPct val="105000"/>
              </a:lnSpc>
            </a:pPr>
            <a:r>
              <a:rPr lang="en-US" sz="1600"/>
              <a:t>Required for confirming correct targeting or frameshifts</a:t>
            </a:r>
            <a:endParaRPr lang="en-US" sz="1600">
              <a:solidFill>
                <a:schemeClr val="tx1"/>
              </a:solidFill>
            </a:endParaRPr>
          </a:p>
        </p:txBody>
      </p:sp>
      <p:sp>
        <p:nvSpPr>
          <p:cNvPr id="8" name="TextBox 7">
            <a:extLst>
              <a:ext uri="{FF2B5EF4-FFF2-40B4-BE49-F238E27FC236}">
                <a16:creationId xmlns:a16="http://schemas.microsoft.com/office/drawing/2014/main" id="{907698E3-C075-8060-3D0E-85549E048504}"/>
              </a:ext>
            </a:extLst>
          </p:cNvPr>
          <p:cNvSpPr txBox="1"/>
          <p:nvPr/>
        </p:nvSpPr>
        <p:spPr>
          <a:xfrm>
            <a:off x="2023534" y="5290735"/>
            <a:ext cx="6882713" cy="363385"/>
          </a:xfrm>
          <a:prstGeom prst="rect">
            <a:avLst/>
          </a:prstGeom>
          <a:noFill/>
        </p:spPr>
        <p:txBody>
          <a:bodyPr wrap="none" lIns="0" tIns="0" rIns="0" bIns="0" rtlCol="0">
            <a:noAutofit/>
          </a:bodyPr>
          <a:lstStyle/>
          <a:p>
            <a:pPr algn="l">
              <a:lnSpc>
                <a:spcPct val="105000"/>
              </a:lnSpc>
            </a:pPr>
            <a:r>
              <a:rPr lang="en-US" sz="1600">
                <a:solidFill>
                  <a:schemeClr val="tx1"/>
                </a:solidFill>
              </a:rPr>
              <a:t>Some gRNA design tools have a built-in primer design tool.</a:t>
            </a:r>
          </a:p>
        </p:txBody>
      </p:sp>
      <p:sp>
        <p:nvSpPr>
          <p:cNvPr id="5" name="Title 1">
            <a:extLst>
              <a:ext uri="{FF2B5EF4-FFF2-40B4-BE49-F238E27FC236}">
                <a16:creationId xmlns:a16="http://schemas.microsoft.com/office/drawing/2014/main" id="{EE157B3E-227A-50A5-1368-12B9D938E75F}"/>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spTree>
    <p:extLst>
      <p:ext uri="{BB962C8B-B14F-4D97-AF65-F5344CB8AC3E}">
        <p14:creationId xmlns:p14="http://schemas.microsoft.com/office/powerpoint/2010/main" val="264311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B3B95-24DD-F848-2407-30F982C03898}"/>
            </a:ext>
          </a:extLst>
        </p:cNvPr>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D6CCE068-9800-B46D-C7CA-E952078478B4}"/>
              </a:ext>
            </a:extLst>
          </p:cNvPr>
          <p:cNvPicPr>
            <a:picLocks noChangeAspect="1"/>
          </p:cNvPicPr>
          <p:nvPr/>
        </p:nvPicPr>
        <p:blipFill>
          <a:blip r:embed="rId3"/>
          <a:srcRect t="2642"/>
          <a:stretch/>
        </p:blipFill>
        <p:spPr>
          <a:xfrm>
            <a:off x="238869" y="497784"/>
            <a:ext cx="5497000" cy="3931474"/>
          </a:xfrm>
          <a:prstGeom prst="rect">
            <a:avLst/>
          </a:prstGeom>
        </p:spPr>
      </p:pic>
      <p:sp>
        <p:nvSpPr>
          <p:cNvPr id="2" name="Date Placeholder 1">
            <a:extLst>
              <a:ext uri="{FF2B5EF4-FFF2-40B4-BE49-F238E27FC236}">
                <a16:creationId xmlns:a16="http://schemas.microsoft.com/office/drawing/2014/main" id="{DC28F627-C175-BA61-DBDE-D9CE33670CE3}"/>
              </a:ext>
            </a:extLst>
          </p:cNvPr>
          <p:cNvSpPr>
            <a:spLocks noGrp="1"/>
          </p:cNvSpPr>
          <p:nvPr>
            <p:ph type="dt" sz="half" idx="10"/>
          </p:nvPr>
        </p:nvSpPr>
        <p:spPr/>
        <p:txBody>
          <a:bodyPr/>
          <a:lstStyle/>
          <a:p>
            <a:fld id="{51E0E5E5-57AF-2549-9A99-E0396E114C8D}" type="datetime1">
              <a:rPr lang="en-GB" smtClean="0"/>
              <a:t>30/09/2024</a:t>
            </a:fld>
            <a:endParaRPr lang="en-GB"/>
          </a:p>
        </p:txBody>
      </p:sp>
      <p:sp>
        <p:nvSpPr>
          <p:cNvPr id="3" name="Footer Placeholder 2">
            <a:extLst>
              <a:ext uri="{FF2B5EF4-FFF2-40B4-BE49-F238E27FC236}">
                <a16:creationId xmlns:a16="http://schemas.microsoft.com/office/drawing/2014/main" id="{F9F19198-1297-268C-3092-5EF8474CA67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50FF468-90BA-9032-16E8-91592CD90EBA}"/>
              </a:ext>
            </a:extLst>
          </p:cNvPr>
          <p:cNvSpPr>
            <a:spLocks noGrp="1"/>
          </p:cNvSpPr>
          <p:nvPr>
            <p:ph type="sldNum" sz="quarter" idx="12"/>
          </p:nvPr>
        </p:nvSpPr>
        <p:spPr/>
        <p:txBody>
          <a:bodyPr/>
          <a:lstStyle/>
          <a:p>
            <a:fld id="{CBA53E11-492D-48B3-9F9B-09541CA2A39A}" type="slidenum">
              <a:rPr lang="en-GB" smtClean="0"/>
              <a:t>57</a:t>
            </a:fld>
            <a:endParaRPr lang="en-GB"/>
          </a:p>
        </p:txBody>
      </p:sp>
      <p:sp>
        <p:nvSpPr>
          <p:cNvPr id="5" name="TextBox 4">
            <a:extLst>
              <a:ext uri="{FF2B5EF4-FFF2-40B4-BE49-F238E27FC236}">
                <a16:creationId xmlns:a16="http://schemas.microsoft.com/office/drawing/2014/main" id="{C94B144A-F34F-8F0B-9518-BBE05773575A}"/>
              </a:ext>
            </a:extLst>
          </p:cNvPr>
          <p:cNvSpPr txBox="1"/>
          <p:nvPr/>
        </p:nvSpPr>
        <p:spPr>
          <a:xfrm>
            <a:off x="2622616" y="2755081"/>
            <a:ext cx="4986498" cy="705112"/>
          </a:xfrm>
          <a:prstGeom prst="rect">
            <a:avLst/>
          </a:prstGeom>
          <a:noFill/>
        </p:spPr>
        <p:txBody>
          <a:bodyPr wrap="none" lIns="0" tIns="0" rIns="0" bIns="0" rtlCol="0">
            <a:noAutofit/>
          </a:bodyPr>
          <a:lstStyle/>
          <a:p>
            <a:pPr algn="l">
              <a:lnSpc>
                <a:spcPct val="105000"/>
              </a:lnSpc>
            </a:pPr>
            <a:endParaRPr lang="en-US" sz="1600">
              <a:solidFill>
                <a:schemeClr val="tx1"/>
              </a:solidFill>
            </a:endParaRPr>
          </a:p>
        </p:txBody>
      </p:sp>
      <p:sp>
        <p:nvSpPr>
          <p:cNvPr id="8" name="Title 1">
            <a:extLst>
              <a:ext uri="{FF2B5EF4-FFF2-40B4-BE49-F238E27FC236}">
                <a16:creationId xmlns:a16="http://schemas.microsoft.com/office/drawing/2014/main" id="{805B9001-884C-973A-1981-1EE1CAEF0803}"/>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CRISPR Design Process and Tools</a:t>
            </a:r>
          </a:p>
        </p:txBody>
      </p:sp>
      <p:pic>
        <p:nvPicPr>
          <p:cNvPr id="9" name="Picture 8" descr="A screenshot of a computer&#10;&#10;Description automatically generated">
            <a:extLst>
              <a:ext uri="{FF2B5EF4-FFF2-40B4-BE49-F238E27FC236}">
                <a16:creationId xmlns:a16="http://schemas.microsoft.com/office/drawing/2014/main" id="{15C152A9-33BB-C55F-407E-0878A26FCC4D}"/>
              </a:ext>
            </a:extLst>
          </p:cNvPr>
          <p:cNvPicPr>
            <a:picLocks noChangeAspect="1"/>
          </p:cNvPicPr>
          <p:nvPr/>
        </p:nvPicPr>
        <p:blipFill>
          <a:blip r:embed="rId4"/>
          <a:stretch>
            <a:fillRect/>
          </a:stretch>
        </p:blipFill>
        <p:spPr>
          <a:xfrm>
            <a:off x="1485900" y="4096573"/>
            <a:ext cx="6172200" cy="2284128"/>
          </a:xfrm>
          <a:prstGeom prst="rect">
            <a:avLst/>
          </a:prstGeom>
        </p:spPr>
      </p:pic>
      <p:sp>
        <p:nvSpPr>
          <p:cNvPr id="11" name="Up Arrow 10">
            <a:extLst>
              <a:ext uri="{FF2B5EF4-FFF2-40B4-BE49-F238E27FC236}">
                <a16:creationId xmlns:a16="http://schemas.microsoft.com/office/drawing/2014/main" id="{EE70E442-D5F1-FACF-1B08-11E474C6A60A}"/>
              </a:ext>
            </a:extLst>
          </p:cNvPr>
          <p:cNvSpPr/>
          <p:nvPr/>
        </p:nvSpPr>
        <p:spPr>
          <a:xfrm rot="10800000">
            <a:off x="4452566" y="3995412"/>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3130615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58392-BB5C-A077-C37E-9452F9318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C392D-5884-4BA9-A359-E8DE9A9B70D8}"/>
              </a:ext>
            </a:extLst>
          </p:cNvPr>
          <p:cNvSpPr>
            <a:spLocks noGrp="1"/>
          </p:cNvSpPr>
          <p:nvPr>
            <p:ph type="ctrTitle"/>
          </p:nvPr>
        </p:nvSpPr>
        <p:spPr>
          <a:xfrm>
            <a:off x="237937" y="2143125"/>
            <a:ext cx="8668309" cy="1828406"/>
          </a:xfrm>
        </p:spPr>
        <p:txBody>
          <a:bodyPr/>
          <a:lstStyle/>
          <a:p>
            <a:r>
              <a:rPr lang="en-US"/>
              <a:t>Other sgRNA Design Tools</a:t>
            </a:r>
          </a:p>
        </p:txBody>
      </p:sp>
      <p:sp>
        <p:nvSpPr>
          <p:cNvPr id="4" name="Date Placeholder 3">
            <a:extLst>
              <a:ext uri="{FF2B5EF4-FFF2-40B4-BE49-F238E27FC236}">
                <a16:creationId xmlns:a16="http://schemas.microsoft.com/office/drawing/2014/main" id="{B1662A86-9149-19AC-0EB8-BD330E5E2613}"/>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5CCE0A2-95A6-AE4D-B9A2-9E1503AD6AE8}"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5" name="Footer Placeholder 4">
            <a:extLst>
              <a:ext uri="{FF2B5EF4-FFF2-40B4-BE49-F238E27FC236}">
                <a16:creationId xmlns:a16="http://schemas.microsoft.com/office/drawing/2014/main" id="{750536F0-4550-69CB-CE34-B4F5094454DA}"/>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Slide Number Placeholder 5">
            <a:extLst>
              <a:ext uri="{FF2B5EF4-FFF2-40B4-BE49-F238E27FC236}">
                <a16:creationId xmlns:a16="http://schemas.microsoft.com/office/drawing/2014/main" id="{292BBE24-DAEB-7B78-AE77-5E5EA2DAB2C2}"/>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58</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Tree>
    <p:extLst>
      <p:ext uri="{BB962C8B-B14F-4D97-AF65-F5344CB8AC3E}">
        <p14:creationId xmlns:p14="http://schemas.microsoft.com/office/powerpoint/2010/main" val="187992332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394289-9DB0-B396-145F-7D2036290CB3}"/>
              </a:ext>
            </a:extLst>
          </p:cNvPr>
          <p:cNvSpPr>
            <a:spLocks noGrp="1"/>
          </p:cNvSpPr>
          <p:nvPr>
            <p:ph type="dt" sz="half" idx="10"/>
          </p:nvPr>
        </p:nvSpPr>
        <p:spPr/>
        <p:txBody>
          <a:bodyPr/>
          <a:lstStyle/>
          <a:p>
            <a:fld id="{24F8EB8F-9FCF-A04E-9A15-B4F892A96AC1}" type="datetime1">
              <a:rPr lang="en-GB" smtClean="0"/>
              <a:t>30/09/2024</a:t>
            </a:fld>
            <a:endParaRPr lang="en-GB"/>
          </a:p>
        </p:txBody>
      </p:sp>
      <p:sp>
        <p:nvSpPr>
          <p:cNvPr id="4" name="Footer Placeholder 3">
            <a:extLst>
              <a:ext uri="{FF2B5EF4-FFF2-40B4-BE49-F238E27FC236}">
                <a16:creationId xmlns:a16="http://schemas.microsoft.com/office/drawing/2014/main" id="{090C888D-9A3E-782F-1088-29FB90CD841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BF079B-F5EA-0158-C841-4BB9433591BD}"/>
              </a:ext>
            </a:extLst>
          </p:cNvPr>
          <p:cNvSpPr>
            <a:spLocks noGrp="1"/>
          </p:cNvSpPr>
          <p:nvPr>
            <p:ph type="sldNum" sz="quarter" idx="12"/>
          </p:nvPr>
        </p:nvSpPr>
        <p:spPr/>
        <p:txBody>
          <a:bodyPr/>
          <a:lstStyle/>
          <a:p>
            <a:fld id="{CBA53E11-492D-48B3-9F9B-09541CA2A39A}" type="slidenum">
              <a:rPr lang="en-GB" smtClean="0"/>
              <a:pPr/>
              <a:t>59</a:t>
            </a:fld>
            <a:endParaRPr lang="en-GB"/>
          </a:p>
        </p:txBody>
      </p:sp>
      <p:sp>
        <p:nvSpPr>
          <p:cNvPr id="8" name="Title 1">
            <a:extLst>
              <a:ext uri="{FF2B5EF4-FFF2-40B4-BE49-F238E27FC236}">
                <a16:creationId xmlns:a16="http://schemas.microsoft.com/office/drawing/2014/main" id="{ABCFCB0D-5687-9F1F-C8F7-2935F4AB5BA9}"/>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sgRNA Design Tools</a:t>
            </a:r>
          </a:p>
        </p:txBody>
      </p:sp>
      <p:sp>
        <p:nvSpPr>
          <p:cNvPr id="9" name="Subtitle 3">
            <a:extLst>
              <a:ext uri="{FF2B5EF4-FFF2-40B4-BE49-F238E27FC236}">
                <a16:creationId xmlns:a16="http://schemas.microsoft.com/office/drawing/2014/main" id="{FFFC0AB0-176B-73E1-BBB0-3C69373E54F9}"/>
              </a:ext>
            </a:extLst>
          </p:cNvPr>
          <p:cNvSpPr txBox="1">
            <a:spLocks/>
          </p:cNvSpPr>
          <p:nvPr/>
        </p:nvSpPr>
        <p:spPr>
          <a:xfrm>
            <a:off x="237937" y="460170"/>
            <a:ext cx="8668310" cy="371567"/>
          </a:xfrm>
          <a:prstGeom prst="rect">
            <a:avLst/>
          </a:prstGeom>
        </p:spPr>
        <p:txBody>
          <a:bodyPr/>
          <a:lstStyle>
            <a:lvl1pPr marL="0" indent="0" algn="l" defTabSz="685765" rtl="0" eaLnBrk="1" latinLnBrk="0" hangingPunct="1">
              <a:lnSpc>
                <a:spcPct val="105000"/>
              </a:lnSpc>
              <a:spcBef>
                <a:spcPts val="0"/>
              </a:spcBef>
              <a:buFont typeface="Arial" panose="020B0604020202020204" pitchFamily="34" charset="0"/>
              <a:buNone/>
              <a:defRPr sz="16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16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US">
                <a:solidFill>
                  <a:schemeClr val="accent3"/>
                </a:solidFill>
              </a:rPr>
              <a:t>Other tools</a:t>
            </a:r>
          </a:p>
        </p:txBody>
      </p:sp>
      <p:pic>
        <p:nvPicPr>
          <p:cNvPr id="11" name="Picture 10" descr="A screenshot of a computer&#10;&#10;Description automatically generated">
            <a:extLst>
              <a:ext uri="{FF2B5EF4-FFF2-40B4-BE49-F238E27FC236}">
                <a16:creationId xmlns:a16="http://schemas.microsoft.com/office/drawing/2014/main" id="{917B715C-D6E9-78BE-D2F8-520CB9B8CE9D}"/>
              </a:ext>
            </a:extLst>
          </p:cNvPr>
          <p:cNvPicPr>
            <a:picLocks noChangeAspect="1"/>
          </p:cNvPicPr>
          <p:nvPr/>
        </p:nvPicPr>
        <p:blipFill>
          <a:blip r:embed="rId3"/>
          <a:stretch>
            <a:fillRect/>
          </a:stretch>
        </p:blipFill>
        <p:spPr>
          <a:xfrm>
            <a:off x="237937" y="1104594"/>
            <a:ext cx="8529041" cy="4764865"/>
          </a:xfrm>
          <a:prstGeom prst="rect">
            <a:avLst/>
          </a:prstGeom>
        </p:spPr>
      </p:pic>
    </p:spTree>
    <p:extLst>
      <p:ext uri="{BB962C8B-B14F-4D97-AF65-F5344CB8AC3E}">
        <p14:creationId xmlns:p14="http://schemas.microsoft.com/office/powerpoint/2010/main" val="4379479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BC71-33DC-2089-B06A-81904F498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AF731-9738-AEBE-A249-BF82343ACA65}"/>
              </a:ext>
            </a:extLst>
          </p:cNvPr>
          <p:cNvSpPr>
            <a:spLocks noGrp="1"/>
          </p:cNvSpPr>
          <p:nvPr>
            <p:ph type="title"/>
          </p:nvPr>
        </p:nvSpPr>
        <p:spPr/>
        <p:txBody>
          <a:bodyPr/>
          <a:lstStyle/>
          <a:p>
            <a:r>
              <a:rPr lang="en-US"/>
              <a:t>Reference genomes</a:t>
            </a:r>
          </a:p>
        </p:txBody>
      </p:sp>
      <p:sp>
        <p:nvSpPr>
          <p:cNvPr id="3" name="Content Placeholder 2">
            <a:extLst>
              <a:ext uri="{FF2B5EF4-FFF2-40B4-BE49-F238E27FC236}">
                <a16:creationId xmlns:a16="http://schemas.microsoft.com/office/drawing/2014/main" id="{94ED0432-7B9E-C4DC-BC99-402648A3CADB}"/>
              </a:ext>
            </a:extLst>
          </p:cNvPr>
          <p:cNvSpPr>
            <a:spLocks noGrp="1"/>
          </p:cNvSpPr>
          <p:nvPr>
            <p:ph idx="1"/>
          </p:nvPr>
        </p:nvSpPr>
        <p:spPr>
          <a:xfrm>
            <a:off x="237753" y="1577354"/>
            <a:ext cx="8667378" cy="1546298"/>
          </a:xfrm>
        </p:spPr>
        <p:txBody>
          <a:bodyPr/>
          <a:lstStyle/>
          <a:p>
            <a:r>
              <a:rPr lang="en-GB"/>
              <a:t>The goal of the 1000 Genomes Project was to find common genetic variants with frequencies of at least 1% in the populations studied.</a:t>
            </a:r>
          </a:p>
          <a:p>
            <a:endParaRPr lang="en-GB"/>
          </a:p>
          <a:p>
            <a:r>
              <a:rPr lang="en-GB"/>
              <a:t>Genomes of 2,504 individuals from </a:t>
            </a:r>
            <a:r>
              <a:rPr lang="en-GB" b="1"/>
              <a:t>26 global populations </a:t>
            </a:r>
            <a:r>
              <a:rPr lang="en-GB"/>
              <a:t>were studied. The consortium identified </a:t>
            </a:r>
            <a:r>
              <a:rPr lang="en-GB" b="1"/>
              <a:t>&gt;88 million variants</a:t>
            </a:r>
            <a:r>
              <a:rPr lang="en-GB"/>
              <a:t> (SNPs, </a:t>
            </a:r>
            <a:r>
              <a:rPr lang="en-GB" err="1"/>
              <a:t>InDels</a:t>
            </a:r>
            <a:r>
              <a:rPr lang="en-GB"/>
              <a:t> and structural variants). Variants       molecular and disease phenotypes.</a:t>
            </a:r>
          </a:p>
          <a:p>
            <a:endParaRPr lang="en-GB"/>
          </a:p>
          <a:p>
            <a:endParaRPr lang="en-GB"/>
          </a:p>
        </p:txBody>
      </p:sp>
      <p:sp>
        <p:nvSpPr>
          <p:cNvPr id="5" name="Date Placeholder 4">
            <a:extLst>
              <a:ext uri="{FF2B5EF4-FFF2-40B4-BE49-F238E27FC236}">
                <a16:creationId xmlns:a16="http://schemas.microsoft.com/office/drawing/2014/main" id="{A1633E0B-0885-5DAF-A26A-FE0C4C9F5FFB}"/>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F9A7B496-EE62-A348-602F-5A81E58BCA7E}"/>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9723450A-896D-56D8-7FCC-448EC914B047}"/>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6</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98F69909-6BC7-42D6-8636-7ED511FF9A70}"/>
              </a:ext>
            </a:extLst>
          </p:cNvPr>
          <p:cNvSpPr>
            <a:spLocks noGrp="1"/>
          </p:cNvSpPr>
          <p:nvPr>
            <p:ph type="subTitle" idx="13"/>
          </p:nvPr>
        </p:nvSpPr>
        <p:spPr/>
        <p:txBody>
          <a:bodyPr/>
          <a:lstStyle/>
          <a:p>
            <a:r>
              <a:rPr lang="en-US"/>
              <a:t>The 1000 Genome Project </a:t>
            </a:r>
          </a:p>
        </p:txBody>
      </p:sp>
      <p:sp>
        <p:nvSpPr>
          <p:cNvPr id="12" name="TextBox 11">
            <a:extLst>
              <a:ext uri="{FF2B5EF4-FFF2-40B4-BE49-F238E27FC236}">
                <a16:creationId xmlns:a16="http://schemas.microsoft.com/office/drawing/2014/main" id="{325D9980-E56D-BD22-D4B3-DEDFA2C0EF19}"/>
              </a:ext>
            </a:extLst>
          </p:cNvPr>
          <p:cNvSpPr txBox="1"/>
          <p:nvPr/>
        </p:nvSpPr>
        <p:spPr>
          <a:xfrm>
            <a:off x="237753" y="6144226"/>
            <a:ext cx="1606216" cy="185784"/>
          </a:xfrm>
          <a:prstGeom prst="rect">
            <a:avLst/>
          </a:prstGeom>
          <a:noFill/>
        </p:spPr>
        <p:txBody>
          <a:bodyPr wrap="none" lIns="0" tIns="0" rIns="0" bIns="0" rtlCol="0">
            <a:noAutofit/>
          </a:bodyPr>
          <a:lstStyle/>
          <a:p>
            <a:pPr>
              <a:lnSpc>
                <a:spcPct val="105000"/>
              </a:lnSpc>
            </a:pPr>
            <a:r>
              <a:rPr lang="en-US" sz="1100">
                <a:solidFill>
                  <a:schemeClr val="tx1"/>
                </a:solidFill>
              </a:rPr>
              <a:t>Nature 526, 68–74 (2015).</a:t>
            </a:r>
          </a:p>
        </p:txBody>
      </p:sp>
      <p:pic>
        <p:nvPicPr>
          <p:cNvPr id="14" name="Picture 13" descr="A screenshot of a map&#10;&#10;Description automatically generated">
            <a:extLst>
              <a:ext uri="{FF2B5EF4-FFF2-40B4-BE49-F238E27FC236}">
                <a16:creationId xmlns:a16="http://schemas.microsoft.com/office/drawing/2014/main" id="{D165E439-9241-1DE3-8863-36ADD7C4E073}"/>
              </a:ext>
            </a:extLst>
          </p:cNvPr>
          <p:cNvPicPr>
            <a:picLocks noChangeAspect="1"/>
          </p:cNvPicPr>
          <p:nvPr/>
        </p:nvPicPr>
        <p:blipFill>
          <a:blip r:embed="rId3"/>
          <a:srcRect t="3418"/>
          <a:stretch/>
        </p:blipFill>
        <p:spPr>
          <a:xfrm>
            <a:off x="237753" y="3123652"/>
            <a:ext cx="7772400" cy="2991949"/>
          </a:xfrm>
          <a:prstGeom prst="rect">
            <a:avLst/>
          </a:prstGeom>
        </p:spPr>
      </p:pic>
      <p:pic>
        <p:nvPicPr>
          <p:cNvPr id="16" name="Picture 15">
            <a:extLst>
              <a:ext uri="{FF2B5EF4-FFF2-40B4-BE49-F238E27FC236}">
                <a16:creationId xmlns:a16="http://schemas.microsoft.com/office/drawing/2014/main" id="{41B5FCBB-1408-8803-4D6E-EABA3D21957B}"/>
              </a:ext>
            </a:extLst>
          </p:cNvPr>
          <p:cNvPicPr>
            <a:picLocks noChangeAspect="1"/>
          </p:cNvPicPr>
          <p:nvPr/>
        </p:nvPicPr>
        <p:blipFill>
          <a:blip r:embed="rId4"/>
          <a:stretch>
            <a:fillRect/>
          </a:stretch>
        </p:blipFill>
        <p:spPr>
          <a:xfrm>
            <a:off x="237753" y="787027"/>
            <a:ext cx="6704730" cy="635134"/>
          </a:xfrm>
          <a:prstGeom prst="rect">
            <a:avLst/>
          </a:prstGeom>
        </p:spPr>
      </p:pic>
      <p:cxnSp>
        <p:nvCxnSpPr>
          <p:cNvPr id="21" name="Straight Arrow Connector 20">
            <a:extLst>
              <a:ext uri="{FF2B5EF4-FFF2-40B4-BE49-F238E27FC236}">
                <a16:creationId xmlns:a16="http://schemas.microsoft.com/office/drawing/2014/main" id="{79ACB671-7557-263D-1504-DA849DBB3648}"/>
              </a:ext>
            </a:extLst>
          </p:cNvPr>
          <p:cNvCxnSpPr>
            <a:cxnSpLocks/>
          </p:cNvCxnSpPr>
          <p:nvPr/>
        </p:nvCxnSpPr>
        <p:spPr>
          <a:xfrm>
            <a:off x="7173873" y="2727319"/>
            <a:ext cx="227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796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5B4F8-FAAF-4CE0-A608-B6A5F71ED8F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CBDA02D0-6C6C-F27C-24DF-C7F983FAD9FE}"/>
              </a:ext>
            </a:extLst>
          </p:cNvPr>
          <p:cNvSpPr>
            <a:spLocks noGrp="1"/>
          </p:cNvSpPr>
          <p:nvPr>
            <p:ph type="dt" sz="half" idx="10"/>
          </p:nvPr>
        </p:nvSpPr>
        <p:spPr/>
        <p:txBody>
          <a:bodyPr/>
          <a:lstStyle/>
          <a:p>
            <a:fld id="{24F8EB8F-9FCF-A04E-9A15-B4F892A96AC1}" type="datetime1">
              <a:rPr lang="en-GB" smtClean="0"/>
              <a:t>30/09/2024</a:t>
            </a:fld>
            <a:endParaRPr lang="en-GB"/>
          </a:p>
        </p:txBody>
      </p:sp>
      <p:sp>
        <p:nvSpPr>
          <p:cNvPr id="4" name="Footer Placeholder 3">
            <a:extLst>
              <a:ext uri="{FF2B5EF4-FFF2-40B4-BE49-F238E27FC236}">
                <a16:creationId xmlns:a16="http://schemas.microsoft.com/office/drawing/2014/main" id="{F4ACEE53-7C11-2FFD-3F8A-87E2567770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3631FB-8A16-0F85-AB57-366B22882207}"/>
              </a:ext>
            </a:extLst>
          </p:cNvPr>
          <p:cNvSpPr>
            <a:spLocks noGrp="1"/>
          </p:cNvSpPr>
          <p:nvPr>
            <p:ph type="sldNum" sz="quarter" idx="12"/>
          </p:nvPr>
        </p:nvSpPr>
        <p:spPr/>
        <p:txBody>
          <a:bodyPr/>
          <a:lstStyle/>
          <a:p>
            <a:fld id="{CBA53E11-492D-48B3-9F9B-09541CA2A39A}" type="slidenum">
              <a:rPr lang="en-GB" smtClean="0"/>
              <a:pPr/>
              <a:t>60</a:t>
            </a:fld>
            <a:endParaRPr lang="en-GB"/>
          </a:p>
        </p:txBody>
      </p:sp>
      <p:sp>
        <p:nvSpPr>
          <p:cNvPr id="8" name="Title 1">
            <a:extLst>
              <a:ext uri="{FF2B5EF4-FFF2-40B4-BE49-F238E27FC236}">
                <a16:creationId xmlns:a16="http://schemas.microsoft.com/office/drawing/2014/main" id="{5667A010-177C-7CB7-5E28-79ACC2370810}"/>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sgRNA Design Tools</a:t>
            </a:r>
          </a:p>
        </p:txBody>
      </p:sp>
      <p:sp>
        <p:nvSpPr>
          <p:cNvPr id="9" name="Subtitle 3">
            <a:extLst>
              <a:ext uri="{FF2B5EF4-FFF2-40B4-BE49-F238E27FC236}">
                <a16:creationId xmlns:a16="http://schemas.microsoft.com/office/drawing/2014/main" id="{C42CBAA9-B972-69E6-B40C-CA0A658C58C4}"/>
              </a:ext>
            </a:extLst>
          </p:cNvPr>
          <p:cNvSpPr txBox="1">
            <a:spLocks/>
          </p:cNvSpPr>
          <p:nvPr/>
        </p:nvSpPr>
        <p:spPr>
          <a:xfrm>
            <a:off x="237937" y="460170"/>
            <a:ext cx="8668310" cy="371567"/>
          </a:xfrm>
          <a:prstGeom prst="rect">
            <a:avLst/>
          </a:prstGeom>
        </p:spPr>
        <p:txBody>
          <a:bodyPr/>
          <a:lstStyle>
            <a:lvl1pPr marL="0" indent="0" algn="l" defTabSz="685765" rtl="0" eaLnBrk="1" latinLnBrk="0" hangingPunct="1">
              <a:lnSpc>
                <a:spcPct val="105000"/>
              </a:lnSpc>
              <a:spcBef>
                <a:spcPts val="0"/>
              </a:spcBef>
              <a:buFont typeface="Arial" panose="020B0604020202020204" pitchFamily="34" charset="0"/>
              <a:buNone/>
              <a:defRPr sz="16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16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US">
                <a:solidFill>
                  <a:schemeClr val="accent3"/>
                </a:solidFill>
              </a:rPr>
              <a:t>Other tools</a:t>
            </a:r>
          </a:p>
        </p:txBody>
      </p:sp>
      <p:pic>
        <p:nvPicPr>
          <p:cNvPr id="6" name="Picture 5" descr="A screenshot of a computer&#10;&#10;Description automatically generated">
            <a:extLst>
              <a:ext uri="{FF2B5EF4-FFF2-40B4-BE49-F238E27FC236}">
                <a16:creationId xmlns:a16="http://schemas.microsoft.com/office/drawing/2014/main" id="{599F0393-91DD-84D0-83A6-C21ADC7285F5}"/>
              </a:ext>
            </a:extLst>
          </p:cNvPr>
          <p:cNvPicPr>
            <a:picLocks noChangeAspect="1"/>
          </p:cNvPicPr>
          <p:nvPr/>
        </p:nvPicPr>
        <p:blipFill>
          <a:blip r:embed="rId3"/>
          <a:stretch>
            <a:fillRect/>
          </a:stretch>
        </p:blipFill>
        <p:spPr>
          <a:xfrm>
            <a:off x="237937" y="1104594"/>
            <a:ext cx="7772400" cy="2891097"/>
          </a:xfrm>
          <a:prstGeom prst="rect">
            <a:avLst/>
          </a:prstGeom>
        </p:spPr>
      </p:pic>
    </p:spTree>
    <p:extLst>
      <p:ext uri="{BB962C8B-B14F-4D97-AF65-F5344CB8AC3E}">
        <p14:creationId xmlns:p14="http://schemas.microsoft.com/office/powerpoint/2010/main" val="210459421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D76CA-C795-1FA7-E494-646E220342CC}"/>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A9DFDA22-7C78-1A5E-D0A0-75790055C74A}"/>
              </a:ext>
            </a:extLst>
          </p:cNvPr>
          <p:cNvSpPr>
            <a:spLocks noGrp="1"/>
          </p:cNvSpPr>
          <p:nvPr>
            <p:ph type="dt" sz="half" idx="10"/>
          </p:nvPr>
        </p:nvSpPr>
        <p:spPr/>
        <p:txBody>
          <a:bodyPr/>
          <a:lstStyle/>
          <a:p>
            <a:fld id="{24F8EB8F-9FCF-A04E-9A15-B4F892A96AC1}" type="datetime1">
              <a:rPr lang="en-GB" smtClean="0"/>
              <a:t>30/09/2024</a:t>
            </a:fld>
            <a:endParaRPr lang="en-GB"/>
          </a:p>
        </p:txBody>
      </p:sp>
      <p:sp>
        <p:nvSpPr>
          <p:cNvPr id="4" name="Footer Placeholder 3">
            <a:extLst>
              <a:ext uri="{FF2B5EF4-FFF2-40B4-BE49-F238E27FC236}">
                <a16:creationId xmlns:a16="http://schemas.microsoft.com/office/drawing/2014/main" id="{E0381584-F75D-BE72-1602-2ED7A05FA2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03C2887-10AB-638F-19C1-B141543B28AB}"/>
              </a:ext>
            </a:extLst>
          </p:cNvPr>
          <p:cNvSpPr>
            <a:spLocks noGrp="1"/>
          </p:cNvSpPr>
          <p:nvPr>
            <p:ph type="sldNum" sz="quarter" idx="12"/>
          </p:nvPr>
        </p:nvSpPr>
        <p:spPr/>
        <p:txBody>
          <a:bodyPr/>
          <a:lstStyle/>
          <a:p>
            <a:fld id="{CBA53E11-492D-48B3-9F9B-09541CA2A39A}" type="slidenum">
              <a:rPr lang="en-GB" smtClean="0"/>
              <a:pPr/>
              <a:t>61</a:t>
            </a:fld>
            <a:endParaRPr lang="en-GB"/>
          </a:p>
        </p:txBody>
      </p:sp>
      <p:sp>
        <p:nvSpPr>
          <p:cNvPr id="8" name="Title 1">
            <a:extLst>
              <a:ext uri="{FF2B5EF4-FFF2-40B4-BE49-F238E27FC236}">
                <a16:creationId xmlns:a16="http://schemas.microsoft.com/office/drawing/2014/main" id="{03C3EE28-CCF6-FBD0-CB71-ACF59EE06880}"/>
              </a:ext>
            </a:extLst>
          </p:cNvPr>
          <p:cNvSpPr txBox="1">
            <a:spLocks/>
          </p:cNvSpPr>
          <p:nvPr/>
        </p:nvSpPr>
        <p:spPr>
          <a:xfrm>
            <a:off x="238869" y="187313"/>
            <a:ext cx="8667378" cy="281604"/>
          </a:xfrm>
          <a:prstGeom prst="rect">
            <a:avLst/>
          </a:prstGeom>
        </p:spPr>
        <p:txBody>
          <a:bodyPr/>
          <a:lstStyle>
            <a:lvl1pPr algn="l" defTabSz="685765" rtl="0" eaLnBrk="1" latinLnBrk="0" hangingPunct="1">
              <a:lnSpc>
                <a:spcPct val="90000"/>
              </a:lnSpc>
              <a:spcBef>
                <a:spcPct val="0"/>
              </a:spcBef>
              <a:buNone/>
              <a:defRPr sz="2000" b="0" kern="1200">
                <a:solidFill>
                  <a:schemeClr val="accent1"/>
                </a:solidFill>
                <a:latin typeface="+mj-lt"/>
                <a:ea typeface="+mj-ea"/>
                <a:cs typeface="+mj-cs"/>
              </a:defRPr>
            </a:lvl1pPr>
          </a:lstStyle>
          <a:p>
            <a:r>
              <a:rPr lang="en-US"/>
              <a:t>sgRNA Design Tools</a:t>
            </a:r>
          </a:p>
        </p:txBody>
      </p:sp>
      <p:sp>
        <p:nvSpPr>
          <p:cNvPr id="9" name="Subtitle 3">
            <a:extLst>
              <a:ext uri="{FF2B5EF4-FFF2-40B4-BE49-F238E27FC236}">
                <a16:creationId xmlns:a16="http://schemas.microsoft.com/office/drawing/2014/main" id="{D4A10725-A678-117E-E322-F061881B5211}"/>
              </a:ext>
            </a:extLst>
          </p:cNvPr>
          <p:cNvSpPr txBox="1">
            <a:spLocks/>
          </p:cNvSpPr>
          <p:nvPr/>
        </p:nvSpPr>
        <p:spPr>
          <a:xfrm>
            <a:off x="237937" y="460170"/>
            <a:ext cx="8668310" cy="371567"/>
          </a:xfrm>
          <a:prstGeom prst="rect">
            <a:avLst/>
          </a:prstGeom>
        </p:spPr>
        <p:txBody>
          <a:bodyPr/>
          <a:lstStyle>
            <a:lvl1pPr marL="0" indent="0" algn="l" defTabSz="685765" rtl="0" eaLnBrk="1" latinLnBrk="0" hangingPunct="1">
              <a:lnSpc>
                <a:spcPct val="105000"/>
              </a:lnSpc>
              <a:spcBef>
                <a:spcPts val="0"/>
              </a:spcBef>
              <a:buFont typeface="Arial" panose="020B0604020202020204" pitchFamily="34" charset="0"/>
              <a:buNone/>
              <a:defRPr sz="16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16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US">
                <a:solidFill>
                  <a:schemeClr val="accent3"/>
                </a:solidFill>
              </a:rPr>
              <a:t>Other tools</a:t>
            </a:r>
          </a:p>
        </p:txBody>
      </p:sp>
      <p:pic>
        <p:nvPicPr>
          <p:cNvPr id="12" name="Picture 11" descr="A screenshot of a computer&#10;&#10;Description automatically generated">
            <a:extLst>
              <a:ext uri="{FF2B5EF4-FFF2-40B4-BE49-F238E27FC236}">
                <a16:creationId xmlns:a16="http://schemas.microsoft.com/office/drawing/2014/main" id="{BB92B8A6-BED1-59D4-17E0-18EAF806C6BD}"/>
              </a:ext>
            </a:extLst>
          </p:cNvPr>
          <p:cNvPicPr>
            <a:picLocks noChangeAspect="1"/>
          </p:cNvPicPr>
          <p:nvPr/>
        </p:nvPicPr>
        <p:blipFill>
          <a:blip r:embed="rId3"/>
          <a:stretch>
            <a:fillRect/>
          </a:stretch>
        </p:blipFill>
        <p:spPr>
          <a:xfrm>
            <a:off x="237754" y="741775"/>
            <a:ext cx="4515229" cy="220701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F7EE2F7B-2357-66A6-0DF2-D11B01FB7D2C}"/>
              </a:ext>
            </a:extLst>
          </p:cNvPr>
          <p:cNvPicPr>
            <a:picLocks noChangeAspect="1"/>
          </p:cNvPicPr>
          <p:nvPr/>
        </p:nvPicPr>
        <p:blipFill>
          <a:blip r:embed="rId4"/>
          <a:stretch>
            <a:fillRect/>
          </a:stretch>
        </p:blipFill>
        <p:spPr>
          <a:xfrm>
            <a:off x="1080391" y="2783870"/>
            <a:ext cx="6744349" cy="2814571"/>
          </a:xfrm>
          <a:prstGeom prst="rect">
            <a:avLst/>
          </a:prstGeom>
        </p:spPr>
      </p:pic>
      <p:sp>
        <p:nvSpPr>
          <p:cNvPr id="15" name="Up Arrow 14">
            <a:extLst>
              <a:ext uri="{FF2B5EF4-FFF2-40B4-BE49-F238E27FC236}">
                <a16:creationId xmlns:a16="http://schemas.microsoft.com/office/drawing/2014/main" id="{43290145-E38A-75F9-0007-487CF69B80B5}"/>
              </a:ext>
            </a:extLst>
          </p:cNvPr>
          <p:cNvSpPr/>
          <p:nvPr/>
        </p:nvSpPr>
        <p:spPr>
          <a:xfrm rot="8058622">
            <a:off x="3047854" y="2549551"/>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17" name="Picture 16">
            <a:extLst>
              <a:ext uri="{FF2B5EF4-FFF2-40B4-BE49-F238E27FC236}">
                <a16:creationId xmlns:a16="http://schemas.microsoft.com/office/drawing/2014/main" id="{ECA2AFE6-EBD5-2D03-32F4-215E4373E964}"/>
              </a:ext>
            </a:extLst>
          </p:cNvPr>
          <p:cNvPicPr>
            <a:picLocks noChangeAspect="1"/>
          </p:cNvPicPr>
          <p:nvPr/>
        </p:nvPicPr>
        <p:blipFill>
          <a:blip r:embed="rId5"/>
          <a:stretch>
            <a:fillRect/>
          </a:stretch>
        </p:blipFill>
        <p:spPr>
          <a:xfrm>
            <a:off x="566365" y="5835342"/>
            <a:ext cx="7772400" cy="487174"/>
          </a:xfrm>
          <a:prstGeom prst="rect">
            <a:avLst/>
          </a:prstGeom>
        </p:spPr>
      </p:pic>
      <p:sp>
        <p:nvSpPr>
          <p:cNvPr id="18" name="Up Arrow 17">
            <a:extLst>
              <a:ext uri="{FF2B5EF4-FFF2-40B4-BE49-F238E27FC236}">
                <a16:creationId xmlns:a16="http://schemas.microsoft.com/office/drawing/2014/main" id="{1AD5C50D-5758-7E3A-27DB-482A30471CCC}"/>
              </a:ext>
            </a:extLst>
          </p:cNvPr>
          <p:cNvSpPr/>
          <p:nvPr/>
        </p:nvSpPr>
        <p:spPr>
          <a:xfrm rot="10489342">
            <a:off x="3915817" y="5530464"/>
            <a:ext cx="251432" cy="49695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Tree>
    <p:extLst>
      <p:ext uri="{BB962C8B-B14F-4D97-AF65-F5344CB8AC3E}">
        <p14:creationId xmlns:p14="http://schemas.microsoft.com/office/powerpoint/2010/main" val="2106288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8"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7A78C-D288-09B1-3B63-B696DBC98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88D8F-8422-B2A9-9707-3E0DDFB64ACE}"/>
              </a:ext>
            </a:extLst>
          </p:cNvPr>
          <p:cNvSpPr>
            <a:spLocks noGrp="1"/>
          </p:cNvSpPr>
          <p:nvPr>
            <p:ph type="ctrTitle"/>
          </p:nvPr>
        </p:nvSpPr>
        <p:spPr>
          <a:xfrm>
            <a:off x="237938" y="3338719"/>
            <a:ext cx="6858000" cy="1828406"/>
          </a:xfrm>
        </p:spPr>
        <p:txBody>
          <a:bodyPr/>
          <a:lstStyle/>
          <a:p>
            <a:r>
              <a:rPr lang="en-US"/>
              <a:t>Thank you</a:t>
            </a:r>
          </a:p>
        </p:txBody>
      </p:sp>
      <p:sp>
        <p:nvSpPr>
          <p:cNvPr id="3" name="Text Placeholder 2">
            <a:extLst>
              <a:ext uri="{FF2B5EF4-FFF2-40B4-BE49-F238E27FC236}">
                <a16:creationId xmlns:a16="http://schemas.microsoft.com/office/drawing/2014/main" id="{BB7F9901-EDA6-8E8F-FE64-8DE4C2FF17CC}"/>
              </a:ext>
            </a:extLst>
          </p:cNvPr>
          <p:cNvSpPr>
            <a:spLocks noGrp="1"/>
          </p:cNvSpPr>
          <p:nvPr>
            <p:ph type="body" sz="quarter" idx="10"/>
          </p:nvPr>
        </p:nvSpPr>
        <p:spPr>
          <a:xfrm>
            <a:off x="238125" y="5878513"/>
            <a:ext cx="4960892" cy="741362"/>
          </a:xfrm>
        </p:spPr>
        <p:txBody>
          <a:bodyPr/>
          <a:lstStyle/>
          <a:p>
            <a:r>
              <a:rPr lang="en-US"/>
              <a:t>Guided computational practical: Genes and Genomes 07/10/2024</a:t>
            </a:r>
          </a:p>
        </p:txBody>
      </p:sp>
    </p:spTree>
    <p:extLst>
      <p:ext uri="{BB962C8B-B14F-4D97-AF65-F5344CB8AC3E}">
        <p14:creationId xmlns:p14="http://schemas.microsoft.com/office/powerpoint/2010/main" val="7393363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A4523-1FD3-5DC1-26CD-C893D9CC1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33ED5-A847-7A7B-84FB-A5A62251550C}"/>
              </a:ext>
            </a:extLst>
          </p:cNvPr>
          <p:cNvSpPr>
            <a:spLocks noGrp="1"/>
          </p:cNvSpPr>
          <p:nvPr>
            <p:ph type="title"/>
          </p:nvPr>
        </p:nvSpPr>
        <p:spPr/>
        <p:txBody>
          <a:bodyPr/>
          <a:lstStyle/>
          <a:p>
            <a:r>
              <a:rPr lang="en-US"/>
              <a:t>Reference genomes</a:t>
            </a:r>
          </a:p>
        </p:txBody>
      </p:sp>
      <p:sp>
        <p:nvSpPr>
          <p:cNvPr id="3" name="Content Placeholder 2">
            <a:extLst>
              <a:ext uri="{FF2B5EF4-FFF2-40B4-BE49-F238E27FC236}">
                <a16:creationId xmlns:a16="http://schemas.microsoft.com/office/drawing/2014/main" id="{09AF0C3B-839C-112A-A0B5-EE9F4F0D1BD2}"/>
              </a:ext>
            </a:extLst>
          </p:cNvPr>
          <p:cNvSpPr>
            <a:spLocks noGrp="1"/>
          </p:cNvSpPr>
          <p:nvPr>
            <p:ph idx="1"/>
          </p:nvPr>
        </p:nvSpPr>
        <p:spPr>
          <a:xfrm>
            <a:off x="237754" y="2457244"/>
            <a:ext cx="8667378" cy="3569019"/>
          </a:xfrm>
        </p:spPr>
        <p:txBody>
          <a:bodyPr/>
          <a:lstStyle/>
          <a:p>
            <a:pPr algn="just">
              <a:lnSpc>
                <a:spcPct val="115000"/>
              </a:lnSpc>
            </a:pPr>
            <a:r>
              <a:rPr lang="en-GB">
                <a:effectLst/>
                <a:ea typeface="MS Mincho" panose="02020609040205080304" pitchFamily="49" charset="-128"/>
                <a:cs typeface="Arial" panose="020B0604020202020204" pitchFamily="34" charset="0"/>
              </a:rPr>
              <a:t>DECIPHER (</a:t>
            </a:r>
            <a:r>
              <a:rPr lang="en-GB" err="1">
                <a:effectLst/>
                <a:ea typeface="MS Mincho" panose="02020609040205080304" pitchFamily="49" charset="-128"/>
                <a:cs typeface="Arial" panose="020B0604020202020204" pitchFamily="34" charset="0"/>
              </a:rPr>
              <a:t>DatabasE</a:t>
            </a:r>
            <a:r>
              <a:rPr lang="en-GB">
                <a:effectLst/>
                <a:ea typeface="MS Mincho" panose="02020609040205080304" pitchFamily="49" charset="-128"/>
                <a:cs typeface="Arial" panose="020B0604020202020204" pitchFamily="34" charset="0"/>
              </a:rPr>
              <a:t> of </a:t>
            </a:r>
            <a:r>
              <a:rPr lang="en-GB" err="1">
                <a:effectLst/>
                <a:ea typeface="MS Mincho" panose="02020609040205080304" pitchFamily="49" charset="-128"/>
                <a:cs typeface="Arial" panose="020B0604020202020204" pitchFamily="34" charset="0"/>
              </a:rPr>
              <a:t>genomiC</a:t>
            </a:r>
            <a:r>
              <a:rPr lang="en-GB">
                <a:effectLst/>
                <a:ea typeface="MS Mincho" panose="02020609040205080304" pitchFamily="49" charset="-128"/>
                <a:cs typeface="Arial" panose="020B0604020202020204" pitchFamily="34" charset="0"/>
              </a:rPr>
              <a:t> </a:t>
            </a:r>
            <a:r>
              <a:rPr lang="en-GB" err="1">
                <a:effectLst/>
                <a:ea typeface="MS Mincho" panose="02020609040205080304" pitchFamily="49" charset="-128"/>
                <a:cs typeface="Arial" panose="020B0604020202020204" pitchFamily="34" charset="0"/>
              </a:rPr>
              <a:t>varIation</a:t>
            </a:r>
            <a:r>
              <a:rPr lang="en-GB">
                <a:effectLst/>
                <a:ea typeface="MS Mincho" panose="02020609040205080304" pitchFamily="49" charset="-128"/>
                <a:cs typeface="Arial" panose="020B0604020202020204" pitchFamily="34" charset="0"/>
              </a:rPr>
              <a:t> and Phenotype in Humans using </a:t>
            </a:r>
            <a:r>
              <a:rPr lang="en-GB" err="1">
                <a:effectLst/>
                <a:ea typeface="MS Mincho" panose="02020609040205080304" pitchFamily="49" charset="-128"/>
                <a:cs typeface="Arial" panose="020B0604020202020204" pitchFamily="34" charset="0"/>
              </a:rPr>
              <a:t>Ensembl</a:t>
            </a:r>
            <a:r>
              <a:rPr lang="en-GB">
                <a:effectLst/>
                <a:ea typeface="MS Mincho" panose="02020609040205080304" pitchFamily="49" charset="-128"/>
                <a:cs typeface="Arial" panose="020B0604020202020204" pitchFamily="34" charset="0"/>
              </a:rPr>
              <a:t> Resources) is an interactive web-based database which incorporates a suite of tools designed to aid the </a:t>
            </a:r>
            <a:r>
              <a:rPr lang="en-GB" b="1">
                <a:effectLst/>
                <a:ea typeface="MS Mincho" panose="02020609040205080304" pitchFamily="49" charset="-128"/>
                <a:cs typeface="Arial" panose="020B0604020202020204" pitchFamily="34" charset="0"/>
              </a:rPr>
              <a:t>interpretation of genomic variants found in rare diseases.</a:t>
            </a:r>
          </a:p>
          <a:p>
            <a:pPr algn="just">
              <a:lnSpc>
                <a:spcPct val="115000"/>
              </a:lnSpc>
            </a:pPr>
            <a:endParaRPr lang="en-GB" b="1">
              <a:ea typeface="MS Mincho" panose="02020609040205080304" pitchFamily="49" charset="-128"/>
              <a:cs typeface="Arial" panose="020B0604020202020204" pitchFamily="34" charset="0"/>
            </a:endParaRPr>
          </a:p>
          <a:p>
            <a:pPr algn="just">
              <a:lnSpc>
                <a:spcPct val="115000"/>
              </a:lnSpc>
            </a:pPr>
            <a:r>
              <a:rPr lang="en-GB">
                <a:effectLst/>
                <a:ea typeface="MS Mincho" panose="02020609040205080304" pitchFamily="49" charset="-128"/>
                <a:cs typeface="Arial" panose="020B0604020202020204" pitchFamily="34" charset="0"/>
              </a:rPr>
              <a:t>Data from </a:t>
            </a:r>
            <a:r>
              <a:rPr lang="en-GB" b="1">
                <a:effectLst/>
                <a:ea typeface="MS Mincho" panose="02020609040205080304" pitchFamily="49" charset="-128"/>
                <a:cs typeface="Arial" panose="020B0604020202020204" pitchFamily="34" charset="0"/>
              </a:rPr>
              <a:t>over 270 centres </a:t>
            </a:r>
            <a:r>
              <a:rPr lang="en-GB">
                <a:effectLst/>
                <a:ea typeface="MS Mincho" panose="02020609040205080304" pitchFamily="49" charset="-128"/>
                <a:cs typeface="Arial" panose="020B0604020202020204" pitchFamily="34" charset="0"/>
              </a:rPr>
              <a:t>reporting on </a:t>
            </a:r>
            <a:r>
              <a:rPr lang="en-GB" b="1">
                <a:effectLst/>
                <a:ea typeface="MS Mincho" panose="02020609040205080304" pitchFamily="49" charset="-128"/>
                <a:cs typeface="Arial" panose="020B0604020202020204" pitchFamily="34" charset="0"/>
              </a:rPr>
              <a:t>&gt;36,000 cases </a:t>
            </a:r>
            <a:r>
              <a:rPr lang="en-GB">
                <a:effectLst/>
                <a:ea typeface="MS Mincho" panose="02020609040205080304" pitchFamily="49" charset="-128"/>
                <a:cs typeface="Arial" panose="020B0604020202020204" pitchFamily="34" charset="0"/>
              </a:rPr>
              <a:t>are publicly available with patient consent.</a:t>
            </a:r>
            <a:endParaRPr lang="en-GB">
              <a:effectLst/>
              <a:ea typeface="MS Mincho" panose="02020609040205080304" pitchFamily="49" charset="-128"/>
              <a:cs typeface="Times New Roman" panose="02020603050405020304" pitchFamily="18" charset="0"/>
            </a:endParaRPr>
          </a:p>
          <a:p>
            <a:endParaRPr lang="en-GB"/>
          </a:p>
          <a:p>
            <a:r>
              <a:rPr lang="en-GB"/>
              <a:t>This dataset includes the DDD (Deciphering Developmental Disorders) study, which has recruited ~ </a:t>
            </a:r>
            <a:r>
              <a:rPr lang="en-GB" b="1"/>
              <a:t>14,000 children with severe undiagnosed developmental disorders, </a:t>
            </a:r>
            <a:r>
              <a:rPr lang="en-GB"/>
              <a:t>and their parents from around the UK and Ireland.  </a:t>
            </a:r>
          </a:p>
          <a:p>
            <a:endParaRPr lang="en-GB"/>
          </a:p>
        </p:txBody>
      </p:sp>
      <p:sp>
        <p:nvSpPr>
          <p:cNvPr id="5" name="Date Placeholder 4">
            <a:extLst>
              <a:ext uri="{FF2B5EF4-FFF2-40B4-BE49-F238E27FC236}">
                <a16:creationId xmlns:a16="http://schemas.microsoft.com/office/drawing/2014/main" id="{C12D4096-C4B5-FA72-964C-2F0A6B101C34}"/>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B436A5D6-57B0-67FE-DF64-2419CFF9E7E9}"/>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3E06776B-4D36-7049-6111-D0A93E773945}"/>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7</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F2710767-667B-E1B5-1C12-4D6058C0E7BC}"/>
              </a:ext>
            </a:extLst>
          </p:cNvPr>
          <p:cNvSpPr>
            <a:spLocks noGrp="1"/>
          </p:cNvSpPr>
          <p:nvPr>
            <p:ph type="subTitle" idx="13"/>
          </p:nvPr>
        </p:nvSpPr>
        <p:spPr/>
        <p:txBody>
          <a:bodyPr/>
          <a:lstStyle/>
          <a:p>
            <a:r>
              <a:rPr lang="en-US"/>
              <a:t>DECIPHER</a:t>
            </a:r>
          </a:p>
        </p:txBody>
      </p:sp>
      <p:pic>
        <p:nvPicPr>
          <p:cNvPr id="10" name="Picture 9" descr="A close-up of a cable&#10;&#10;Description automatically generated">
            <a:extLst>
              <a:ext uri="{FF2B5EF4-FFF2-40B4-BE49-F238E27FC236}">
                <a16:creationId xmlns:a16="http://schemas.microsoft.com/office/drawing/2014/main" id="{B703C92D-7116-BE9B-AE98-CC25736CB9F9}"/>
              </a:ext>
            </a:extLst>
          </p:cNvPr>
          <p:cNvPicPr>
            <a:picLocks noChangeAspect="1"/>
          </p:cNvPicPr>
          <p:nvPr/>
        </p:nvPicPr>
        <p:blipFill>
          <a:blip r:embed="rId3"/>
          <a:stretch>
            <a:fillRect/>
          </a:stretch>
        </p:blipFill>
        <p:spPr>
          <a:xfrm>
            <a:off x="221565" y="741774"/>
            <a:ext cx="7409724" cy="1635423"/>
          </a:xfrm>
          <a:prstGeom prst="rect">
            <a:avLst/>
          </a:prstGeom>
        </p:spPr>
      </p:pic>
    </p:spTree>
    <p:extLst>
      <p:ext uri="{BB962C8B-B14F-4D97-AF65-F5344CB8AC3E}">
        <p14:creationId xmlns:p14="http://schemas.microsoft.com/office/powerpoint/2010/main" val="1067997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6BD2F-622A-D480-23B1-9596B86EC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AA0A90-DEBE-73C1-AED7-9300B48B17B2}"/>
              </a:ext>
            </a:extLst>
          </p:cNvPr>
          <p:cNvSpPr>
            <a:spLocks noGrp="1"/>
          </p:cNvSpPr>
          <p:nvPr>
            <p:ph type="title"/>
          </p:nvPr>
        </p:nvSpPr>
        <p:spPr/>
        <p:txBody>
          <a:bodyPr/>
          <a:lstStyle/>
          <a:p>
            <a:r>
              <a:rPr lang="en-US"/>
              <a:t>Reference genomes</a:t>
            </a:r>
          </a:p>
        </p:txBody>
      </p:sp>
      <p:sp>
        <p:nvSpPr>
          <p:cNvPr id="3" name="Content Placeholder 2">
            <a:extLst>
              <a:ext uri="{FF2B5EF4-FFF2-40B4-BE49-F238E27FC236}">
                <a16:creationId xmlns:a16="http://schemas.microsoft.com/office/drawing/2014/main" id="{89EAC535-F122-8980-C232-5BB0CA43B3F7}"/>
              </a:ext>
            </a:extLst>
          </p:cNvPr>
          <p:cNvSpPr>
            <a:spLocks noGrp="1"/>
          </p:cNvSpPr>
          <p:nvPr>
            <p:ph idx="1"/>
          </p:nvPr>
        </p:nvSpPr>
        <p:spPr>
          <a:xfrm>
            <a:off x="237754" y="1794934"/>
            <a:ext cx="8667378" cy="4231330"/>
          </a:xfrm>
        </p:spPr>
        <p:txBody>
          <a:bodyPr/>
          <a:lstStyle/>
          <a:p>
            <a:endParaRPr lang="en-GB"/>
          </a:p>
          <a:p>
            <a:r>
              <a:rPr lang="en-GB"/>
              <a:t>The Mouse Genomes Project is an ongoing effort to </a:t>
            </a:r>
            <a:r>
              <a:rPr lang="en-GB" b="1"/>
              <a:t>catalogue all forms of genetic variation between the common laboratory mouse strains </a:t>
            </a:r>
            <a:r>
              <a:rPr lang="en-GB"/>
              <a:t>and to produce high quality annotated reference genomes for the key strains.</a:t>
            </a:r>
          </a:p>
          <a:p>
            <a:endParaRPr lang="en-GB"/>
          </a:p>
          <a:p>
            <a:r>
              <a:rPr lang="en-GB"/>
              <a:t>&gt;50 strains including BALB/c and C57BL/6</a:t>
            </a:r>
          </a:p>
          <a:p>
            <a:endParaRPr lang="en-GB"/>
          </a:p>
          <a:p>
            <a:pPr lvl="1"/>
            <a:r>
              <a:rPr lang="en-GB"/>
              <a:t>Project focuses on:</a:t>
            </a:r>
          </a:p>
          <a:p>
            <a:pPr lvl="2"/>
            <a:r>
              <a:rPr lang="en-GB"/>
              <a:t>Short-sequencing reads of many lab strains to identify variants relative to C57BL/6</a:t>
            </a:r>
          </a:p>
          <a:p>
            <a:pPr lvl="3"/>
            <a:r>
              <a:rPr lang="en-GB"/>
              <a:t>Generate reference genomes and strain specific annotations of the commonly used strains.</a:t>
            </a:r>
          </a:p>
          <a:p>
            <a:pPr marL="161993" lvl="3" indent="0">
              <a:buNone/>
            </a:pPr>
            <a:endParaRPr lang="en-GB"/>
          </a:p>
          <a:p>
            <a:pPr marL="161993" lvl="3" indent="0">
              <a:buNone/>
            </a:pPr>
            <a:endParaRPr lang="en-GB"/>
          </a:p>
          <a:p>
            <a:endParaRPr lang="en-GB"/>
          </a:p>
          <a:p>
            <a:endParaRPr lang="en-GB"/>
          </a:p>
          <a:p>
            <a:endParaRPr lang="en-GB"/>
          </a:p>
        </p:txBody>
      </p:sp>
      <p:sp>
        <p:nvSpPr>
          <p:cNvPr id="5" name="Date Placeholder 4">
            <a:extLst>
              <a:ext uri="{FF2B5EF4-FFF2-40B4-BE49-F238E27FC236}">
                <a16:creationId xmlns:a16="http://schemas.microsoft.com/office/drawing/2014/main" id="{7A4B31AB-1847-62C0-24E3-7ED5442FD964}"/>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649CAD22-24B5-D248-86A7-FE216623B7B7}"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Footer Placeholder 5">
            <a:extLst>
              <a:ext uri="{FF2B5EF4-FFF2-40B4-BE49-F238E27FC236}">
                <a16:creationId xmlns:a16="http://schemas.microsoft.com/office/drawing/2014/main" id="{CEDD25A0-287A-9FAE-7F22-9E724D1E3854}"/>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7" name="Slide Number Placeholder 6">
            <a:extLst>
              <a:ext uri="{FF2B5EF4-FFF2-40B4-BE49-F238E27FC236}">
                <a16:creationId xmlns:a16="http://schemas.microsoft.com/office/drawing/2014/main" id="{63D7AEAB-6267-377A-8E2A-5AAE37056EE4}"/>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8</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
        <p:nvSpPr>
          <p:cNvPr id="4" name="Subtitle 3">
            <a:extLst>
              <a:ext uri="{FF2B5EF4-FFF2-40B4-BE49-F238E27FC236}">
                <a16:creationId xmlns:a16="http://schemas.microsoft.com/office/drawing/2014/main" id="{5C4CCB5E-DD9B-6323-B0FD-89D9D17D3FFE}"/>
              </a:ext>
            </a:extLst>
          </p:cNvPr>
          <p:cNvSpPr>
            <a:spLocks noGrp="1"/>
          </p:cNvSpPr>
          <p:nvPr>
            <p:ph type="subTitle" idx="13"/>
          </p:nvPr>
        </p:nvSpPr>
        <p:spPr/>
        <p:txBody>
          <a:bodyPr/>
          <a:lstStyle/>
          <a:p>
            <a:r>
              <a:rPr lang="en-US"/>
              <a:t>Mouse Genome Project</a:t>
            </a:r>
          </a:p>
        </p:txBody>
      </p:sp>
      <p:pic>
        <p:nvPicPr>
          <p:cNvPr id="10" name="Picture 9" descr="A white background with black and white clouds&#10;&#10;Description automatically generated">
            <a:extLst>
              <a:ext uri="{FF2B5EF4-FFF2-40B4-BE49-F238E27FC236}">
                <a16:creationId xmlns:a16="http://schemas.microsoft.com/office/drawing/2014/main" id="{89FC0DB8-4FF5-1C44-9209-6E2FDE755BA8}"/>
              </a:ext>
            </a:extLst>
          </p:cNvPr>
          <p:cNvPicPr>
            <a:picLocks noChangeAspect="1"/>
          </p:cNvPicPr>
          <p:nvPr/>
        </p:nvPicPr>
        <p:blipFill>
          <a:blip r:embed="rId3"/>
          <a:stretch>
            <a:fillRect/>
          </a:stretch>
        </p:blipFill>
        <p:spPr>
          <a:xfrm>
            <a:off x="237753" y="824899"/>
            <a:ext cx="4830958" cy="729201"/>
          </a:xfrm>
          <a:prstGeom prst="rect">
            <a:avLst/>
          </a:prstGeom>
        </p:spPr>
      </p:pic>
    </p:spTree>
    <p:extLst>
      <p:ext uri="{BB962C8B-B14F-4D97-AF65-F5344CB8AC3E}">
        <p14:creationId xmlns:p14="http://schemas.microsoft.com/office/powerpoint/2010/main" val="10598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DB2AC-DA29-E0C1-5AC5-8B23A8F5AC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C88034-C8ED-45BF-D188-7ABF3975CF25}"/>
              </a:ext>
            </a:extLst>
          </p:cNvPr>
          <p:cNvSpPr>
            <a:spLocks noGrp="1"/>
          </p:cNvSpPr>
          <p:nvPr>
            <p:ph type="ctrTitle"/>
          </p:nvPr>
        </p:nvSpPr>
        <p:spPr/>
        <p:txBody>
          <a:bodyPr/>
          <a:lstStyle/>
          <a:p>
            <a:r>
              <a:rPr lang="en-US"/>
              <a:t>Genome Annotation</a:t>
            </a:r>
          </a:p>
        </p:txBody>
      </p:sp>
      <p:sp>
        <p:nvSpPr>
          <p:cNvPr id="4" name="Date Placeholder 3">
            <a:extLst>
              <a:ext uri="{FF2B5EF4-FFF2-40B4-BE49-F238E27FC236}">
                <a16:creationId xmlns:a16="http://schemas.microsoft.com/office/drawing/2014/main" id="{A4FA1283-7C6B-5C78-A7A3-8963F8743A6A}"/>
              </a:ext>
            </a:extLst>
          </p:cNvPr>
          <p:cNvSpPr>
            <a:spLocks noGrp="1"/>
          </p:cNvSpPr>
          <p:nvPr>
            <p:ph type="dt" sz="half" idx="10"/>
          </p:nvPr>
        </p:nvSpPr>
        <p:spPr/>
        <p:txBody>
          <a:bodyPr/>
          <a:lstStyle/>
          <a:p>
            <a:pPr marL="0" marR="0" lvl="0" indent="0" algn="r" defTabSz="914353" rtl="0" eaLnBrk="1" fontAlgn="auto" latinLnBrk="0" hangingPunct="1">
              <a:lnSpc>
                <a:spcPct val="100000"/>
              </a:lnSpc>
              <a:spcBef>
                <a:spcPts val="0"/>
              </a:spcBef>
              <a:spcAft>
                <a:spcPts val="0"/>
              </a:spcAft>
              <a:buClrTx/>
              <a:buSzTx/>
              <a:buFontTx/>
              <a:buNone/>
              <a:tabLst/>
              <a:defRPr/>
            </a:pPr>
            <a:fld id="{75CCE0A2-95A6-AE4D-B9A2-9E1503AD6AE8}" type="datetime1">
              <a:rPr kumimoji="0" lang="en-GB" sz="703" b="0" i="0" u="none" strike="noStrike" kern="1200" cap="none" spc="0" normalizeH="0" baseline="0" noProof="0" smtClean="0">
                <a:ln>
                  <a:noFill/>
                </a:ln>
                <a:solidFill>
                  <a:srgbClr val="0000CD"/>
                </a:solidFill>
                <a:effectLst/>
                <a:uLnTx/>
                <a:uFillTx/>
                <a:latin typeface="Imperial Sans Text"/>
                <a:ea typeface="+mn-ea"/>
                <a:cs typeface="+mn-cs"/>
              </a:rPr>
              <a:t>30/09/2024</a:t>
            </a:fld>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5" name="Footer Placeholder 4">
            <a:extLst>
              <a:ext uri="{FF2B5EF4-FFF2-40B4-BE49-F238E27FC236}">
                <a16:creationId xmlns:a16="http://schemas.microsoft.com/office/drawing/2014/main" id="{8D0CEA6D-27F3-BAF7-666C-1C0644A64EB2}"/>
              </a:ext>
            </a:extLst>
          </p:cNvPr>
          <p:cNvSpPr>
            <a:spLocks noGrp="1"/>
          </p:cNvSpPr>
          <p:nvPr>
            <p:ph type="ftr" sz="quarter" idx="1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kumimoji="0" lang="en-GB" sz="703" b="0" i="0" u="none" strike="noStrike" kern="1200" cap="none" spc="0" normalizeH="0" baseline="0" noProof="0">
              <a:ln>
                <a:noFill/>
              </a:ln>
              <a:solidFill>
                <a:srgbClr val="0000CD"/>
              </a:solidFill>
              <a:effectLst/>
              <a:uLnTx/>
              <a:uFillTx/>
              <a:latin typeface="Imperial Sans Text"/>
              <a:ea typeface="+mn-ea"/>
              <a:cs typeface="+mn-cs"/>
            </a:endParaRPr>
          </a:p>
        </p:txBody>
      </p:sp>
      <p:sp>
        <p:nvSpPr>
          <p:cNvPr id="6" name="Slide Number Placeholder 5">
            <a:extLst>
              <a:ext uri="{FF2B5EF4-FFF2-40B4-BE49-F238E27FC236}">
                <a16:creationId xmlns:a16="http://schemas.microsoft.com/office/drawing/2014/main" id="{2EF90FAF-FB3E-90BA-7D04-2F43723F03C6}"/>
              </a:ext>
            </a:extLst>
          </p:cNvPr>
          <p:cNvSpPr>
            <a:spLocks noGrp="1"/>
          </p:cNvSpPr>
          <p:nvPr>
            <p:ph type="sldNum" sz="quarter" idx="12"/>
          </p:nvPr>
        </p:nvSpPr>
        <p:spPr/>
        <p: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fld id="{CBA53E11-492D-48B3-9F9B-09541CA2A39A}" type="slidenum">
              <a:rPr kumimoji="0" lang="en-GB" sz="703" b="0" i="0" u="none" strike="noStrike" kern="1200" cap="none" spc="0" normalizeH="0" baseline="0" noProof="0" smtClean="0">
                <a:ln>
                  <a:noFill/>
                </a:ln>
                <a:solidFill>
                  <a:srgbClr val="0000CD"/>
                </a:solidFill>
                <a:effectLst/>
                <a:uLnTx/>
                <a:uFillTx/>
                <a:latin typeface="Imperial Sans Text Semibold"/>
                <a:ea typeface="+mn-ea"/>
                <a:cs typeface="+mn-cs"/>
              </a:rPr>
              <a:pPr marL="0" marR="0" lvl="0" indent="0" algn="ctr" defTabSz="914353" rtl="0" eaLnBrk="1" fontAlgn="auto" latinLnBrk="0" hangingPunct="1">
                <a:lnSpc>
                  <a:spcPct val="100000"/>
                </a:lnSpc>
                <a:spcBef>
                  <a:spcPts val="0"/>
                </a:spcBef>
                <a:spcAft>
                  <a:spcPts val="0"/>
                </a:spcAft>
                <a:buClrTx/>
                <a:buSzTx/>
                <a:buFontTx/>
                <a:buNone/>
                <a:tabLst/>
                <a:defRPr/>
              </a:pPr>
              <a:t>9</a:t>
            </a:fld>
            <a:endParaRPr kumimoji="0" lang="en-GB" sz="703" b="0" i="0" u="none" strike="noStrike" kern="1200" cap="none" spc="0" normalizeH="0" baseline="0" noProof="0">
              <a:ln>
                <a:noFill/>
              </a:ln>
              <a:solidFill>
                <a:srgbClr val="0000CD"/>
              </a:solidFill>
              <a:effectLst/>
              <a:uLnTx/>
              <a:uFillTx/>
              <a:latin typeface="Imperial Sans Text Semibold"/>
              <a:ea typeface="+mn-ea"/>
              <a:cs typeface="+mn-cs"/>
            </a:endParaRPr>
          </a:p>
        </p:txBody>
      </p:sp>
    </p:spTree>
    <p:extLst>
      <p:ext uri="{BB962C8B-B14F-4D97-AF65-F5344CB8AC3E}">
        <p14:creationId xmlns:p14="http://schemas.microsoft.com/office/powerpoint/2010/main" val="1068667929"/>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ICL_PowerPoint 4_3 template.potx" id="{42CC6D79-1358-4FEB-B491-3F229C02E1C6}" vid="{6DDEDD2A-AE2D-4047-BB10-13C299281D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TotalTime>
  <Words>4178</Words>
  <Application>Microsoft Office PowerPoint</Application>
  <PresentationFormat>On-screen Show (4:3)</PresentationFormat>
  <Paragraphs>706</Paragraphs>
  <Slides>62</Slides>
  <Notes>57</Notes>
  <HiddenSlides>3</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ICL PPT Theme</vt:lpstr>
      <vt:lpstr>Guided computational practical:</vt:lpstr>
      <vt:lpstr>Overview</vt:lpstr>
      <vt:lpstr>Reference Genomes</vt:lpstr>
      <vt:lpstr>Reference genomes</vt:lpstr>
      <vt:lpstr>Reference genomes</vt:lpstr>
      <vt:lpstr>Reference genomes</vt:lpstr>
      <vt:lpstr>Reference genomes</vt:lpstr>
      <vt:lpstr>Reference genomes</vt:lpstr>
      <vt:lpstr>Genome Annotation</vt:lpstr>
      <vt:lpstr>Gene Annotation</vt:lpstr>
      <vt:lpstr>Gene Annotation</vt:lpstr>
      <vt:lpstr>Gene Annotation</vt:lpstr>
      <vt:lpstr>Gene Annotation</vt:lpstr>
      <vt:lpstr>Genome Browsers</vt:lpstr>
      <vt:lpstr>Genome Browsers</vt:lpstr>
      <vt:lpstr>Genome Browsers</vt:lpstr>
      <vt:lpstr>Genome Browsers</vt:lpstr>
      <vt:lpstr>Genome Browsers</vt:lpstr>
      <vt:lpstr>Genome Browsers</vt:lpstr>
      <vt:lpstr>Genome Browsers</vt:lpstr>
      <vt:lpstr>Genome Browsers</vt:lpstr>
      <vt:lpstr>Genome Browsers</vt:lpstr>
      <vt:lpstr>Genome Browsers</vt:lpstr>
      <vt:lpstr>Genome Browsers</vt:lpstr>
      <vt:lpstr>Genome Browsers</vt:lpstr>
      <vt:lpstr>Genome Browsers</vt:lpstr>
      <vt:lpstr>Genome Browsers</vt:lpstr>
      <vt:lpstr>Genome Browsers</vt:lpstr>
      <vt:lpstr>Gene Structure</vt:lpstr>
      <vt:lpstr>Gene Structure</vt:lpstr>
      <vt:lpstr>Gene Structure</vt:lpstr>
      <vt:lpstr>Gene Structure</vt:lpstr>
      <vt:lpstr>Gene Structure</vt:lpstr>
      <vt:lpstr>Gene Structure</vt:lpstr>
      <vt:lpstr>Gene Structure</vt:lpstr>
      <vt:lpstr>Gene Structure</vt:lpstr>
      <vt:lpstr>Gene Structure</vt:lpstr>
      <vt:lpstr>Gene Structure</vt:lpstr>
      <vt:lpstr>CRISPR Design Process and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CRISPR Design Process and Tools</vt:lpstr>
      <vt:lpstr>CRISPR Design Process and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sgRNA Design Tools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Guided computational practical:</dc:title>
  <dc:creator>Marbiah, Masue M</dc:creator>
  <cp:lastModifiedBy>Marbiah, Masue M</cp:lastModifiedBy>
  <cp:revision>3</cp:revision>
  <dcterms:created xsi:type="dcterms:W3CDTF">2024-09-24T12:28:07Z</dcterms:created>
  <dcterms:modified xsi:type="dcterms:W3CDTF">2024-09-30T15:50:45Z</dcterms:modified>
</cp:coreProperties>
</file>